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9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273" r:id="rId15"/>
    <p:sldId id="274" r:id="rId16"/>
    <p:sldId id="275" r:id="rId17"/>
    <p:sldId id="276" r:id="rId18"/>
    <p:sldId id="277" r:id="rId19"/>
    <p:sldId id="278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307" r:id="rId30"/>
    <p:sldId id="308" r:id="rId31"/>
    <p:sldId id="309" r:id="rId32"/>
    <p:sldId id="310" r:id="rId33"/>
    <p:sldId id="312" r:id="rId34"/>
    <p:sldId id="313" r:id="rId35"/>
    <p:sldId id="314" r:id="rId36"/>
    <p:sldId id="311" r:id="rId37"/>
    <p:sldId id="316" r:id="rId38"/>
    <p:sldId id="315" r:id="rId39"/>
    <p:sldId id="317" r:id="rId40"/>
    <p:sldId id="318" r:id="rId41"/>
    <p:sldId id="319" r:id="rId42"/>
    <p:sldId id="320" r:id="rId43"/>
    <p:sldId id="321" r:id="rId44"/>
    <p:sldId id="322" r:id="rId45"/>
    <p:sldId id="270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33">
          <p15:clr>
            <a:srgbClr val="A4A3A4"/>
          </p15:clr>
        </p15:guide>
        <p15:guide id="2" orient="horz" pos="178">
          <p15:clr>
            <a:srgbClr val="A4A3A4"/>
          </p15:clr>
        </p15:guide>
        <p15:guide id="3" pos="5286">
          <p15:clr>
            <a:srgbClr val="A4A3A4"/>
          </p15:clr>
        </p15:guide>
        <p15:guide id="4" pos="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09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282" y="120"/>
      </p:cViewPr>
      <p:guideLst>
        <p:guide orient="horz" pos="3033"/>
        <p:guide orient="horz" pos="178"/>
        <p:guide pos="5286"/>
        <p:guide pos="4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C2899-756D-D74F-9681-D06E2E69B565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8A97F-BE20-0F41-AF6E-553DF94E43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076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CFBB0-290D-CB47-AFCF-3D1150FE3ED3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DAC23-6205-1F44-8983-3FC51FF3B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19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5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2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0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9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AC23-6205-1F44-8983-3FC51FF3BE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8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color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_Artboard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6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pic>
        <p:nvPicPr>
          <p:cNvPr id="7170" name="Picture 2" descr="C:\Users\ZT99270\Desktop\02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2" y="2184400"/>
            <a:ext cx="4611688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pic>
        <p:nvPicPr>
          <p:cNvPr id="8194" name="Picture 2" descr="C:\Users\ZT99270\Desktop\03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6" y="2150911"/>
            <a:ext cx="3492500" cy="27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1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pic>
        <p:nvPicPr>
          <p:cNvPr id="1026" name="Picture 2" descr="C:\Users\ZT99270\Desktop\good\yellow.gif"/>
          <p:cNvPicPr>
            <a:picLocks noChangeAspect="1" noChangeArrowheads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629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T99270\Desktop\good\blue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00" y="1684265"/>
            <a:ext cx="49152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5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T99270\Desktop\good\red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T99270\Desktop\good\green.gif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0" y="1684265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3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2476" y="1449135"/>
            <a:ext cx="3579018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814876" y="1449135"/>
            <a:ext cx="3576649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buNone/>
              <a:defRPr sz="150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Content goes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91493"/>
            <a:ext cx="3405302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51273" y="1467793"/>
            <a:ext cx="3397367" cy="3347096"/>
          </a:xfrm>
          <a:prstGeom prst="rect">
            <a:avLst/>
          </a:prstGeom>
        </p:spPr>
        <p:txBody>
          <a:bodyPr/>
          <a:lstStyle>
            <a:lvl1pPr>
              <a:defRPr lang="en-US" sz="1500" b="0" i="0" baseline="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400" kern="1200" baseline="0" dirty="0" smtClean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2pPr>
            <a:lvl3pPr marL="91440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lang="en-US" altLang="zh-TW" sz="1300" kern="1200" baseline="0">
                <a:solidFill>
                  <a:schemeClr val="tx2"/>
                </a:solidFill>
                <a:latin typeface="Century Gothic"/>
                <a:ea typeface="+mn-ea"/>
                <a:cs typeface="Century Gothic"/>
              </a:defRPr>
            </a:lvl3pPr>
            <a:lvl4pPr marL="914400" indent="28440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300">
                <a:latin typeface="Century Gothic"/>
                <a:cs typeface="Century Gothic"/>
              </a:defRPr>
            </a:lvl4pPr>
          </a:lstStyle>
          <a:p>
            <a:r>
              <a:rPr kumimoji="1" lang="en-US" altLang="zh-TW" dirty="0" smtClean="0"/>
              <a:t>First Level bullet</a:t>
            </a:r>
          </a:p>
          <a:p>
            <a:pPr lvl="1"/>
            <a:r>
              <a:rPr kumimoji="1" lang="en-US" altLang="zh-TW" dirty="0" smtClean="0"/>
              <a:t>Second level bullet</a:t>
            </a:r>
          </a:p>
          <a:p>
            <a:pPr lvl="2"/>
            <a:r>
              <a:rPr kumimoji="1" lang="en-US" altLang="zh-TW" dirty="0" smtClean="0"/>
              <a:t>Third Level bullet</a:t>
            </a:r>
          </a:p>
          <a:p>
            <a:pPr lvl="3"/>
            <a:r>
              <a:rPr kumimoji="1" lang="en-US" altLang="zh-TW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1105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284649"/>
            <a:ext cx="7629527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52475" y="973910"/>
            <a:ext cx="7629528" cy="3840977"/>
          </a:xfrm>
          <a:prstGeom prst="rect">
            <a:avLst/>
          </a:prstGeom>
        </p:spPr>
        <p:txBody>
          <a:bodyPr/>
          <a:lstStyle>
            <a:lvl1pPr>
              <a:defRPr lang="en-US" sz="2000" b="1" baseline="0" dirty="0" smtClean="0">
                <a:solidFill>
                  <a:schemeClr val="accent5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3600" indent="-28575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altLang="zh-TW" sz="1500" kern="1200" dirty="0" smtClean="0">
                <a:solidFill>
                  <a:schemeClr val="tx2"/>
                </a:solidFill>
                <a:latin typeface="Century Gothic" panose="020B0502020202020204" pitchFamily="34" charset="0"/>
                <a:ea typeface=""/>
                <a:cs typeface="+mn-cs"/>
              </a:defRPr>
            </a:lvl2pPr>
            <a:lvl3pPr marL="914400" indent="-284400" algn="l" defTabSz="4572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lang="en-US" altLang="zh-TW" sz="1400" kern="1200" baseline="0" dirty="0" smtClean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910800" indent="-228600">
              <a:lnSpc>
                <a:spcPct val="150000"/>
              </a:lnSpc>
              <a:spcBef>
                <a:spcPts val="0"/>
              </a:spcBef>
              <a:buFont typeface="Wingdings" charset="2"/>
              <a:buChar char="l"/>
              <a:defRPr sz="1400"/>
            </a:lvl4pPr>
            <a:lvl5pPr marL="91440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1400"/>
            </a:lvl5pPr>
            <a:lvl6pPr marL="914400" indent="284400">
              <a:lnSpc>
                <a:spcPct val="150000"/>
              </a:lnSpc>
              <a:spcBef>
                <a:spcPts val="0"/>
              </a:spcBef>
              <a:defRPr sz="1400"/>
            </a:lvl6pPr>
          </a:lstStyle>
          <a:p>
            <a:r>
              <a:rPr kumimoji="1" lang="en-US" altLang="zh-TW" dirty="0" smtClean="0"/>
              <a:t>Topic 1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2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3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Topic 4</a:t>
            </a:r>
          </a:p>
          <a:p>
            <a:pPr lvl="1"/>
            <a:r>
              <a:rPr kumimoji="1" lang="en-US" altLang="zh-TW" dirty="0" smtClean="0"/>
              <a:t>Content goes here</a:t>
            </a:r>
          </a:p>
          <a:p>
            <a:pPr lvl="2"/>
            <a:r>
              <a:rPr kumimoji="1" lang="en-US" altLang="zh-TW" dirty="0" smtClean="0"/>
              <a:t>Content goes here</a:t>
            </a:r>
          </a:p>
          <a:p>
            <a:pPr lvl="5"/>
            <a:r>
              <a:rPr kumimoji="1" lang="en-US" altLang="zh-TW" dirty="0" smtClean="0"/>
              <a:t>Content goes here</a:t>
            </a:r>
          </a:p>
        </p:txBody>
      </p:sp>
    </p:spTree>
    <p:extLst>
      <p:ext uri="{BB962C8B-B14F-4D97-AF65-F5344CB8AC3E}">
        <p14:creationId xmlns:p14="http://schemas.microsoft.com/office/powerpoint/2010/main" val="392124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, Subtitle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5134488" y="1159672"/>
            <a:ext cx="3240000" cy="360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i="0">
                <a:latin typeface="Century Gothic"/>
                <a:cs typeface="Century Gothic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5" name="文字版面配置區 8"/>
          <p:cNvSpPr>
            <a:spLocks noGrp="1"/>
          </p:cNvSpPr>
          <p:nvPr>
            <p:ph type="body" idx="23" hasCustomPrompt="1"/>
          </p:nvPr>
        </p:nvSpPr>
        <p:spPr>
          <a:xfrm>
            <a:off x="755651" y="988852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Title1</a:t>
            </a:r>
            <a:endParaRPr lang="zh-TW" altLang="en-US" dirty="0"/>
          </a:p>
        </p:txBody>
      </p:sp>
      <p:sp>
        <p:nvSpPr>
          <p:cNvPr id="26" name="文字版面配置區 8"/>
          <p:cNvSpPr>
            <a:spLocks noGrp="1"/>
          </p:cNvSpPr>
          <p:nvPr>
            <p:ph type="body" idx="20" hasCustomPrompt="1"/>
          </p:nvPr>
        </p:nvSpPr>
        <p:spPr>
          <a:xfrm>
            <a:off x="755651" y="2424351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Title2</a:t>
            </a:r>
            <a:endParaRPr lang="zh-TW" altLang="en-US" dirty="0"/>
          </a:p>
        </p:txBody>
      </p:sp>
      <p:sp>
        <p:nvSpPr>
          <p:cNvPr id="27" name="文字版面配置區 8"/>
          <p:cNvSpPr>
            <a:spLocks noGrp="1"/>
          </p:cNvSpPr>
          <p:nvPr>
            <p:ph type="body" idx="21" hasCustomPrompt="1"/>
          </p:nvPr>
        </p:nvSpPr>
        <p:spPr>
          <a:xfrm>
            <a:off x="755651" y="3852807"/>
            <a:ext cx="1170090" cy="39624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1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TW" dirty="0" smtClean="0"/>
              <a:t>Title3</a:t>
            </a:r>
            <a:endParaRPr lang="zh-TW" alt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755651" y="1400039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755651" y="2833602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755651" y="4260890"/>
            <a:ext cx="3813174" cy="553998"/>
          </a:xfrm>
          <a:prstGeom prst="rect">
            <a:avLst/>
          </a:prstGeom>
        </p:spPr>
        <p:txBody>
          <a:bodyPr wrap="square" lIns="0" tIns="0" rIns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i="0" baseline="0">
                <a:solidFill>
                  <a:schemeClr val="tx2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 dirty="0" smtClean="0"/>
              <a:t>Statement, sentence quote goes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altLang="zh-TW" dirty="0" smtClean="0"/>
              <a:t>Statement, sentence quote goes here</a:t>
            </a:r>
          </a:p>
        </p:txBody>
      </p:sp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752475" y="284553"/>
            <a:ext cx="7639050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2800" b="1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Content Page</a:t>
            </a:r>
            <a:endParaRPr lang="en-US" dirty="0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1416842"/>
            <a:ext cx="8229600" cy="6488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4600" b="1">
                <a:solidFill>
                  <a:schemeClr val="accent5"/>
                </a:solidFill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Cover title goes here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339" y="2114176"/>
            <a:ext cx="640080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1200" b="0">
                <a:solidFill>
                  <a:schemeClr val="accent5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Logo_16 to 9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1"/>
            <a:ext cx="1800062" cy="90133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64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black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nding logo_16 to 9_Artboard 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74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nding page with whit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ing logo_16 to 9_Artboard 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2" y="2032254"/>
            <a:ext cx="2160597" cy="107899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7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Image goes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Sentence quote goes here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1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2 ">
    <p:bg>
      <p:bgPr>
        <a:solidFill>
          <a:srgbClr val="FF2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</a:t>
            </a:r>
            <a:r>
              <a:rPr lang="en-US" altLang="zh-TW" dirty="0" smtClean="0"/>
              <a:t>2</a:t>
            </a:r>
            <a:endParaRPr lang="en-GB" dirty="0" smtClean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03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ntence quote with color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100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Statement, sentence quote or question goes here</a:t>
            </a:r>
            <a:endParaRPr lang="en-US" dirty="0"/>
          </a:p>
        </p:txBody>
      </p:sp>
      <p:pic>
        <p:nvPicPr>
          <p:cNvPr id="5122" name="Picture 2" descr="C:\Users\ZT99270\Desktop\01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79" y="0"/>
            <a:ext cx="302736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0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1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39" y="292094"/>
            <a:ext cx="6994034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3600" b="1" baseline="0">
                <a:latin typeface="Century Gothic"/>
                <a:cs typeface="Century Gothic"/>
              </a:defRPr>
            </a:lvl1pPr>
          </a:lstStyle>
          <a:p>
            <a:r>
              <a:rPr lang="en-GB" dirty="0" smtClean="0"/>
              <a:t>Divider goes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339" y="3445983"/>
            <a:ext cx="7772400" cy="1661993"/>
          </a:xfrm>
          <a:prstGeom prst="rect">
            <a:avLst/>
          </a:prstGeom>
        </p:spPr>
        <p:txBody>
          <a:bodyPr lIns="0" tIns="0" rIns="0" anchor="t">
            <a:spAutoFit/>
          </a:bodyPr>
          <a:lstStyle>
            <a:lvl1pPr marL="0" indent="0">
              <a:buNone/>
              <a:defRPr sz="10500" b="0" i="0">
                <a:solidFill>
                  <a:srgbClr val="000000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01</a:t>
            </a:r>
          </a:p>
        </p:txBody>
      </p:sp>
      <p:pic>
        <p:nvPicPr>
          <p:cNvPr id="6146" name="Picture 2" descr="C:\Users\ZT99270\Desktop\04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22" y="1346200"/>
            <a:ext cx="3398838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1" y="4865103"/>
            <a:ext cx="702052" cy="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8617181" y="4730520"/>
            <a:ext cx="313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C15EF-E42F-254F-9D0C-3225ADE9C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6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4" r:id="rId2"/>
    <p:sldLayoutId id="2147483661" r:id="rId3"/>
    <p:sldLayoutId id="2147483702" r:id="rId4"/>
    <p:sldLayoutId id="2147483703" r:id="rId5"/>
    <p:sldLayoutId id="2147483704" r:id="rId6"/>
    <p:sldLayoutId id="2147483705" r:id="rId7"/>
    <p:sldLayoutId id="2147483660" r:id="rId8"/>
    <p:sldLayoutId id="2147483662" r:id="rId9"/>
    <p:sldLayoutId id="2147483697" r:id="rId10"/>
    <p:sldLayoutId id="2147483698" r:id="rId11"/>
    <p:sldLayoutId id="2147483706" r:id="rId12"/>
    <p:sldLayoutId id="2147483707" r:id="rId13"/>
    <p:sldLayoutId id="2147483708" r:id="rId14"/>
    <p:sldLayoutId id="2147483709" r:id="rId15"/>
    <p:sldLayoutId id="2147483667" r:id="rId16"/>
    <p:sldLayoutId id="2147483668" r:id="rId17"/>
    <p:sldLayoutId id="2147483701" r:id="rId18"/>
    <p:sldLayoutId id="2147483699" r:id="rId19"/>
    <p:sldLayoutId id="2147483710" r:id="rId20"/>
    <p:sldLayoutId id="2147483650" r:id="rId21"/>
    <p:sldLayoutId id="2147483666" r:id="rId2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339" y="1733099"/>
            <a:ext cx="8424000" cy="709801"/>
          </a:xfrm>
        </p:spPr>
        <p:txBody>
          <a:bodyPr lIns="36000" tIns="36000" rIns="36000" bIns="36000" anchor="ctr" anchorCtr="0"/>
          <a:lstStyle/>
          <a:p>
            <a:r>
              <a:rPr lang="en-US" dirty="0" smtClean="0"/>
              <a:t>Python </a:t>
            </a:r>
            <a:r>
              <a:rPr lang="zh-TW" altLang="en-US" dirty="0" smtClean="0"/>
              <a:t>教學</a:t>
            </a:r>
            <a:endParaRPr lang="en-US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67654" y="3568314"/>
            <a:ext cx="2595002" cy="257369"/>
          </a:xfrm>
          <a:prstGeom prst="rect">
            <a:avLst/>
          </a:prstGeom>
        </p:spPr>
        <p:txBody>
          <a:bodyPr wrap="square" lIns="36000" tIns="36000" rIns="36000" bIns="36000" anchor="ctr" anchorCtr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Lorin Yeh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1054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for loop </a:t>
            </a:r>
          </a:p>
          <a:p>
            <a:pPr lvl="1"/>
            <a:r>
              <a:rPr lang="en-US" altLang="zh-TW" sz="1800" b="1" dirty="0" smtClean="0">
                <a:solidFill>
                  <a:srgbClr val="0000FF"/>
                </a:solidFill>
              </a:rPr>
              <a:t>continue</a:t>
            </a:r>
            <a:r>
              <a:rPr lang="en-US" altLang="zh-TW" sz="1800" b="1" dirty="0" smtClean="0"/>
              <a:t> </a:t>
            </a:r>
            <a:r>
              <a:rPr lang="en-US" altLang="zh-TW" sz="1800" dirty="0"/>
              <a:t>statement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352238" y="1970344"/>
            <a:ext cx="621380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fruits = ["apple", "banana", "cherry"]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 x in fruits: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if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x == "banana":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print(x)</a:t>
            </a:r>
            <a:endParaRPr lang="en-US" altLang="zh-TW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38" y="3573549"/>
            <a:ext cx="1707954" cy="13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1054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for loop </a:t>
            </a:r>
          </a:p>
          <a:p>
            <a:pPr lvl="1"/>
            <a:r>
              <a:rPr lang="en-US" altLang="zh-TW" sz="1800" b="1" dirty="0" smtClean="0">
                <a:solidFill>
                  <a:srgbClr val="0000FF"/>
                </a:solidFill>
              </a:rPr>
              <a:t>range</a:t>
            </a:r>
            <a:r>
              <a:rPr lang="en-US" altLang="zh-TW" sz="1800" b="1" dirty="0" smtClean="0"/>
              <a:t> </a:t>
            </a:r>
            <a:r>
              <a:rPr lang="en-US" altLang="zh-TW" sz="1800" dirty="0" smtClean="0"/>
              <a:t>function</a:t>
            </a:r>
            <a:endParaRPr lang="en-US" altLang="zh-TW" sz="1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52238" y="1970344"/>
            <a:ext cx="62138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 x in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(6):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print(x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38" y="2727670"/>
            <a:ext cx="549714" cy="23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6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1054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for loop </a:t>
            </a:r>
          </a:p>
          <a:p>
            <a:pPr lvl="1"/>
            <a:r>
              <a:rPr lang="en-US" altLang="zh-TW" sz="1800" b="1" dirty="0" smtClean="0">
                <a:solidFill>
                  <a:srgbClr val="0000FF"/>
                </a:solidFill>
              </a:rPr>
              <a:t>range</a:t>
            </a:r>
            <a:r>
              <a:rPr lang="en-US" altLang="zh-TW" sz="1800" b="1" dirty="0" smtClean="0"/>
              <a:t> </a:t>
            </a:r>
            <a:r>
              <a:rPr lang="en-US" altLang="zh-TW" sz="1800" dirty="0" smtClean="0"/>
              <a:t>function</a:t>
            </a:r>
            <a:endParaRPr lang="en-US" altLang="zh-TW" sz="1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52238" y="1970344"/>
            <a:ext cx="62138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for x in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range(2, 6):</a:t>
            </a:r>
            <a:b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/>
              <a:t>  print(x)</a:t>
            </a:r>
            <a:endParaRPr lang="en-US" altLang="zh-TW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38" y="2702019"/>
            <a:ext cx="830130" cy="23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8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1054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for loop </a:t>
            </a:r>
          </a:p>
          <a:p>
            <a:pPr lvl="1"/>
            <a:r>
              <a:rPr lang="en-US" altLang="zh-TW" sz="1800" b="1" dirty="0" smtClean="0">
                <a:solidFill>
                  <a:srgbClr val="0000FF"/>
                </a:solidFill>
              </a:rPr>
              <a:t>range</a:t>
            </a:r>
            <a:r>
              <a:rPr lang="en-US" altLang="zh-TW" sz="1800" b="1" dirty="0" smtClean="0"/>
              <a:t> </a:t>
            </a:r>
            <a:r>
              <a:rPr lang="en-US" altLang="zh-TW" sz="1800" dirty="0" smtClean="0"/>
              <a:t>function</a:t>
            </a:r>
            <a:endParaRPr lang="en-US" altLang="zh-TW" sz="1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52238" y="1970344"/>
            <a:ext cx="62138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 x in 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range(2, </a:t>
            </a: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15,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3):</a:t>
            </a:r>
            <a:b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print(x)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38" y="2636454"/>
            <a:ext cx="683826" cy="23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5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Functions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Function</a:t>
            </a:r>
            <a:endParaRPr lang="en-US" altLang="zh-TW" sz="2400" dirty="0" smtClean="0"/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function is a block of code which only runs when it is called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can pass data, known as parameters, into a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</a:t>
            </a:r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function can return data as a result.</a:t>
            </a:r>
            <a:endParaRPr lang="en-US" altLang="zh-TW" sz="1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65190" y="2803015"/>
            <a:ext cx="62138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():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("Hello from a function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endParaRPr lang="en-US" altLang="zh-TW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90" y="4072429"/>
            <a:ext cx="3141173" cy="6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Functions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Function Arguments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016335" y="1697229"/>
            <a:ext cx="621380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b="1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print(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 " 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Refsnes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"Emil"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"Tobias"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"Linus"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5" y="3596227"/>
            <a:ext cx="2117534" cy="14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Functions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Function Arguments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016335" y="1697229"/>
            <a:ext cx="621380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 " " + 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("Emil", "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Refsnes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4" y="3530166"/>
            <a:ext cx="2753287" cy="78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Functions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Function Arguments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016335" y="1697229"/>
            <a:ext cx="621380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print(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 " " + 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("Emil")</a:t>
            </a:r>
            <a:b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TW" dirty="0" smtClean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4" y="3381318"/>
            <a:ext cx="8177025" cy="17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Functions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keyword Arguments</a:t>
            </a:r>
            <a:endParaRPr lang="en-US" altLang="zh-TW" sz="24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016335" y="1697229"/>
            <a:ext cx="720263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(child3, child2, child1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print("The youngest child is " + child3)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child1 = "Emil", child2 = "Tobias", child3 = "Linus"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TW" dirty="0" smtClean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5" y="3357502"/>
            <a:ext cx="6592312" cy="11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Python Functions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新細明體" panose="02020500000000000000" pitchFamily="18" charset="-120"/>
                <a:cs typeface="+mn-cs"/>
              </a:rPr>
              <a:t>Argument</a:t>
            </a:r>
            <a:r>
              <a:rPr kumimoji="0" lang="en-US" altLang="zh-TW" sz="28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新細明體" panose="02020500000000000000" pitchFamily="18" charset="-120"/>
                <a:cs typeface="+mn-cs"/>
              </a:rPr>
              <a:t> default value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6335" y="1694308"/>
            <a:ext cx="72026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country = "Norway"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 am from " + country)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("Sweden")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("India")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my_function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("Brazil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")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srgbClr val="FF2837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4" y="3725633"/>
            <a:ext cx="2141535" cy="142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26517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If….else</a:t>
            </a:r>
            <a:endParaRPr lang="en-US" altLang="zh-TW" sz="2400" dirty="0" smtClean="0"/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</a:t>
            </a:r>
          </a:p>
          <a:p>
            <a:pPr lvl="2"/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== b, a != b, a &lt; b, a &lt;= b, a &gt; b, a &gt;= b</a:t>
            </a:r>
            <a:endParaRPr lang="en-US" altLang="zh-TW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88474" y="2288936"/>
            <a:ext cx="62138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= 33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= 200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 b &gt; a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("b is greater than a")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65424" y="3641665"/>
            <a:ext cx="62138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 b &gt; a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print("b is greater than a")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 == b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print("a and b are equal")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08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Python Class and Object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133398"/>
            <a:ext cx="8302073" cy="37788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Object Oriented Programming</a:t>
            </a:r>
            <a:endParaRPr lang="en-US" altLang="zh-TW" sz="2400" dirty="0" smtClean="0"/>
          </a:p>
          <a:p>
            <a:pPr lvl="1"/>
            <a:r>
              <a:rPr lang="en-US" altLang="zh-TW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is an object oriented programming language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altLang="zh-TW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Almost everything in Python is an object, with its properties and methods</a:t>
            </a:r>
            <a:endParaRPr lang="en-US" altLang="zh-TW" sz="2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/>
              <a:t>Python Class and Object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__</a:t>
            </a:r>
            <a:r>
              <a:rPr lang="en-US" altLang="zh-TW" dirty="0" err="1" smtClean="0"/>
              <a:t>init</a:t>
            </a:r>
            <a:r>
              <a:rPr lang="en-US" altLang="zh-TW" dirty="0" smtClean="0"/>
              <a:t>__(…), the constructor</a:t>
            </a:r>
            <a:endParaRPr lang="en-US" altLang="zh-TW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6335" y="1495208"/>
            <a:ext cx="621380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 Person: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name, age)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self.name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name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self.age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age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p1 = Person("John", 36)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print(p1.name)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print(p1.age)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42" y="3863348"/>
            <a:ext cx="1140699" cy="11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/>
              <a:t>Python Class and Object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Object Methods</a:t>
            </a:r>
            <a:endParaRPr lang="en-US" altLang="zh-TW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6335" y="1495208"/>
            <a:ext cx="6213806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 Person: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__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name, age):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self.name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name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self.age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age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myfunc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(self):</a:t>
            </a:r>
            <a:b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("Hello my name is " + self.name)</a:t>
            </a:r>
            <a:b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p1 = Person("John", 36)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p1.myfunc()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4" y="4109569"/>
            <a:ext cx="4097115" cy="7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/>
              <a:t>Python Class and Object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952641"/>
            <a:ext cx="8302073" cy="482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 smtClean="0"/>
              <a:t>Object Methods</a:t>
            </a:r>
          </a:p>
          <a:p>
            <a:pPr lvl="1"/>
            <a:r>
              <a:rPr lang="en-US" altLang="zh-TW" sz="2400" b="1" dirty="0" smtClean="0">
                <a:solidFill>
                  <a:srgbClr val="0000FF"/>
                </a:solidFill>
              </a:rPr>
              <a:t>self </a:t>
            </a:r>
            <a:r>
              <a:rPr lang="en-US" altLang="zh-TW" sz="2400" dirty="0" smtClean="0"/>
              <a:t>parameter, </a:t>
            </a:r>
            <a:r>
              <a:rPr lang="en-US" altLang="zh-TW" sz="2400" dirty="0"/>
              <a:t>a reference to the current instance of the class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 </a:t>
            </a:r>
            <a:endParaRPr lang="en-US" altLang="zh-TW" sz="2400" b="1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6335" y="2515938"/>
            <a:ext cx="6213806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 Person: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__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name, age):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.name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name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.age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age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myfunc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(self):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print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("Hello my name is " +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.name)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p1 = Person("John", 36)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p1.myfunc()</a:t>
            </a:r>
          </a:p>
        </p:txBody>
      </p:sp>
    </p:spTree>
    <p:extLst>
      <p:ext uri="{BB962C8B-B14F-4D97-AF65-F5344CB8AC3E}">
        <p14:creationId xmlns:p14="http://schemas.microsoft.com/office/powerpoint/2010/main" val="27149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Python Class and Object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5680"/>
            <a:ext cx="8302073" cy="9997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Inheritance</a:t>
            </a:r>
            <a:endParaRPr lang="en-US" altLang="zh-TW" sz="2400" dirty="0" smtClean="0"/>
          </a:p>
          <a:p>
            <a:pPr lvl="1"/>
            <a:r>
              <a:rPr lang="en-US" altLang="zh-TW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Parent and Child(or Derived) class</a:t>
            </a:r>
            <a:endParaRPr lang="en-US" altLang="zh-TW" sz="1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16335" y="1824815"/>
            <a:ext cx="6213806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 Person: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__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self.firstname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self.lastname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(self):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print(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self.firstname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self.lastname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Person("John", "Doe")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x.printname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5" y="4429996"/>
            <a:ext cx="1791517" cy="6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Python Class and Object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5680"/>
            <a:ext cx="8302073" cy="59971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Inheritance</a:t>
            </a:r>
            <a:endParaRPr lang="en-US" altLang="zh-TW" sz="24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016335" y="1346350"/>
            <a:ext cx="6213806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Person: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self.firstname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self.lastname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print(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self.firstname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self.lastname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Student(Person):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year):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super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().__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self.graduationyear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year</a:t>
            </a:r>
          </a:p>
          <a:p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 Student("Mike", "Olsen", 2019)</a:t>
            </a:r>
          </a:p>
        </p:txBody>
      </p:sp>
    </p:spTree>
    <p:extLst>
      <p:ext uri="{BB962C8B-B14F-4D97-AF65-F5344CB8AC3E}">
        <p14:creationId xmlns:p14="http://schemas.microsoft.com/office/powerpoint/2010/main" val="33460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Python Class and Object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5680"/>
            <a:ext cx="8302073" cy="59971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Inheritance</a:t>
            </a:r>
            <a:endParaRPr lang="en-US" altLang="zh-TW" sz="24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016334" y="1346350"/>
            <a:ext cx="7627935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Student(Person):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year):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super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().__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self.graduationyear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year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en-US" altLang="zh-TW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welcome(self):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print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("Welcome", </a:t>
            </a:r>
            <a:r>
              <a:rPr lang="en-US" altLang="zh-TW" sz="16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self.firstname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self.lastname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"to the class of", </a:t>
            </a:r>
            <a:r>
              <a:rPr lang="en-US" altLang="zh-TW" sz="1600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self.graduationyear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altLang="zh-TW" sz="16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n-NO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 Student("Mike", "Olsen", 2019)</a:t>
            </a:r>
          </a:p>
          <a:p>
            <a:r>
              <a:rPr lang="nn-NO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x.welcome()</a:t>
            </a:r>
            <a:endParaRPr lang="en-US" altLang="zh-TW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34" y="4030512"/>
            <a:ext cx="5596794" cy="6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Python Class and Object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5680"/>
            <a:ext cx="8302073" cy="663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Class Polymorphism</a:t>
            </a:r>
            <a:endParaRPr lang="en-US" altLang="zh-TW" sz="24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941907" y="1335717"/>
            <a:ext cx="6213806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 Vehicle: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__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brand, model):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self.brand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brand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self.model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move(self):</a:t>
            </a:r>
            <a:b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print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("Move!")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 Car(Vehicle):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pass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 Boat(Vehicle):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move(self):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print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("Sail!")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 Plane(Vehicle):</a:t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move(self):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print("Fly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!")</a:t>
            </a:r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Python Class and Object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5680"/>
            <a:ext cx="8302073" cy="663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Class Polymorphism</a:t>
            </a:r>
            <a:endParaRPr lang="en-US" altLang="zh-TW" sz="24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941907" y="1335717"/>
            <a:ext cx="6213806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car1 = Car("Ford", "Mustang") #Create a Car object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boat1 = Boat("Ibiza", "Touring 20") #Create a Boat object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plane1 = Plane("Boeing", "747") #Create a Plane object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 x in (car1, boat1, plane1):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print(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x.brand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print(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x.model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x.move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80" y="1349659"/>
            <a:ext cx="1189604" cy="319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1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ACTS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Shell Class Example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5680"/>
            <a:ext cx="8302073" cy="16842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/>
              <a:t>APIs for Sending command in Device Console or WKS Shell</a:t>
            </a:r>
          </a:p>
          <a:p>
            <a:pPr lvl="1"/>
            <a:r>
              <a:rPr lang="en-US" altLang="zh-TW" sz="2000" b="1" dirty="0" err="1" smtClean="0"/>
              <a:t>Use_Device_WKS_Login</a:t>
            </a:r>
            <a:r>
              <a:rPr lang="en-US" altLang="zh-TW" sz="2000" dirty="0" smtClean="0"/>
              <a:t>(</a:t>
            </a:r>
            <a:r>
              <a:rPr lang="en-US" altLang="zh-TW" sz="2000" i="1" dirty="0" smtClean="0"/>
              <a:t>shell</a:t>
            </a:r>
            <a:r>
              <a:rPr lang="en-US" altLang="zh-TW" sz="2000" dirty="0" smtClean="0"/>
              <a:t>, </a:t>
            </a:r>
            <a:r>
              <a:rPr lang="en-US" altLang="zh-TW" sz="2000" i="1" dirty="0" smtClean="0">
                <a:solidFill>
                  <a:srgbClr val="0000FF"/>
                </a:solidFill>
              </a:rPr>
              <a:t>type</a:t>
            </a:r>
            <a:r>
              <a:rPr lang="en-US" altLang="zh-TW" sz="2000" i="1" dirty="0" smtClean="0"/>
              <a:t>, </a:t>
            </a:r>
            <a:r>
              <a:rPr lang="en-US" altLang="zh-TW" sz="2000" i="1" dirty="0" err="1" smtClean="0"/>
              <a:t>user_name</a:t>
            </a:r>
            <a:r>
              <a:rPr lang="en-US" altLang="zh-TW" sz="2000" i="1" dirty="0" smtClean="0"/>
              <a:t>, password</a:t>
            </a:r>
            <a:r>
              <a:rPr lang="en-US" altLang="zh-TW" sz="2000" dirty="0" smtClean="0"/>
              <a:t>,…)</a:t>
            </a:r>
          </a:p>
          <a:p>
            <a:pPr lvl="2"/>
            <a:r>
              <a:rPr lang="en-US" altLang="zh-TW" sz="1600" i="1" dirty="0" smtClean="0"/>
              <a:t>type</a:t>
            </a:r>
            <a:r>
              <a:rPr lang="en-US" altLang="zh-TW" sz="1600" dirty="0" smtClean="0"/>
              <a:t> :  </a:t>
            </a:r>
            <a:r>
              <a:rPr lang="en-US" altLang="zh-TW" sz="1600" dirty="0" smtClean="0">
                <a:solidFill>
                  <a:srgbClr val="0000FF"/>
                </a:solidFill>
              </a:rPr>
              <a:t>COM, SSH, TELNET, </a:t>
            </a:r>
            <a:r>
              <a:rPr lang="en-US" altLang="zh-TW" sz="1600" dirty="0" err="1" smtClean="0">
                <a:solidFill>
                  <a:srgbClr val="0000FF"/>
                </a:solidFill>
              </a:rPr>
              <a:t>ExpectSSH</a:t>
            </a:r>
            <a:r>
              <a:rPr lang="en-US" altLang="zh-TW" sz="1600" dirty="0" smtClean="0">
                <a:solidFill>
                  <a:srgbClr val="0000FF"/>
                </a:solidFill>
              </a:rPr>
              <a:t>, CMD</a:t>
            </a:r>
          </a:p>
        </p:txBody>
      </p:sp>
    </p:spTree>
    <p:extLst>
      <p:ext uri="{BB962C8B-B14F-4D97-AF65-F5344CB8AC3E}">
        <p14:creationId xmlns:p14="http://schemas.microsoft.com/office/powerpoint/2010/main" val="167024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12831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If….else</a:t>
            </a:r>
            <a:endParaRPr lang="en-US" altLang="zh-TW" sz="2400" dirty="0" smtClean="0"/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</a:t>
            </a:r>
          </a:p>
          <a:p>
            <a:pPr lvl="2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nd, or, not</a:t>
            </a:r>
            <a:endParaRPr lang="en-US" altLang="zh-TW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88474" y="2288936"/>
            <a:ext cx="621380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= 200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= 33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= 500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 a &gt; b or a &gt; c: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print("At least one of the conditions is True")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88474" y="3918664"/>
            <a:ext cx="621380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 not a &gt; b: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print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("a is NOT greater than b")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95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ACTS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Shell Class Example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08252" y="1188752"/>
            <a:ext cx="260497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 err="1" smtClean="0"/>
              <a:t>Use_Device_WKS_Login</a:t>
            </a:r>
            <a:endParaRPr lang="zh-TW" altLang="en-US" sz="1500" dirty="0" err="1" smtClean="0"/>
          </a:p>
        </p:txBody>
      </p:sp>
      <p:sp>
        <p:nvSpPr>
          <p:cNvPr id="7" name="矩形 6"/>
          <p:cNvSpPr/>
          <p:nvPr/>
        </p:nvSpPr>
        <p:spPr>
          <a:xfrm>
            <a:off x="2137145" y="2030818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08252" y="2030818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079359" y="2030818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50466" y="2034362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21573" y="2059171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49" y="3514193"/>
            <a:ext cx="990738" cy="6382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091033" y="2059171"/>
            <a:ext cx="9252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500" dirty="0" smtClean="0"/>
              <a:t>COM</a:t>
            </a:r>
          </a:p>
          <a:p>
            <a:pPr algn="ctr"/>
            <a:r>
              <a:rPr lang="en-US" altLang="zh-TW" sz="1500" dirty="0" smtClean="0"/>
              <a:t>(RS-232)</a:t>
            </a:r>
            <a:endParaRPr lang="zh-TW" altLang="en-US" sz="1500" dirty="0" err="1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3249634" y="2048536"/>
            <a:ext cx="5084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smtClean="0"/>
              <a:t>SSH</a:t>
            </a:r>
            <a:endParaRPr lang="zh-TW" altLang="en-US" sz="1500" dirty="0" err="1" smtClean="0"/>
          </a:p>
        </p:txBody>
      </p:sp>
      <p:sp>
        <p:nvSpPr>
          <p:cNvPr id="13" name="文字方塊 12"/>
          <p:cNvSpPr txBox="1"/>
          <p:nvPr/>
        </p:nvSpPr>
        <p:spPr>
          <a:xfrm>
            <a:off x="4114411" y="2052082"/>
            <a:ext cx="7841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smtClean="0"/>
              <a:t>TELNET</a:t>
            </a:r>
            <a:endParaRPr lang="zh-TW" altLang="en-US" sz="1500" dirty="0" err="1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4989932" y="2059171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ExpectSSH</a:t>
            </a:r>
            <a:endParaRPr lang="zh-TW" altLang="en-US" sz="1200" dirty="0" err="1" smtClean="0"/>
          </a:p>
        </p:txBody>
      </p:sp>
      <p:sp>
        <p:nvSpPr>
          <p:cNvPr id="15" name="文字方塊 14"/>
          <p:cNvSpPr txBox="1"/>
          <p:nvPr/>
        </p:nvSpPr>
        <p:spPr>
          <a:xfrm>
            <a:off x="6097509" y="2052082"/>
            <a:ext cx="6607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smtClean="0"/>
              <a:t>CMD</a:t>
            </a:r>
            <a:endParaRPr lang="zh-TW" altLang="en-US" sz="1500" dirty="0" err="1" smtClean="0"/>
          </a:p>
        </p:txBody>
      </p:sp>
      <p:pic>
        <p:nvPicPr>
          <p:cNvPr id="16" name="Picture 31" descr="23_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657" y="3527042"/>
            <a:ext cx="3587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1" descr="23_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17" y="3541366"/>
            <a:ext cx="3587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1" descr="23_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54" y="4518351"/>
            <a:ext cx="3587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447" y="3532641"/>
            <a:ext cx="828791" cy="52394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09" y="3543998"/>
            <a:ext cx="828791" cy="523948"/>
          </a:xfrm>
          <a:prstGeom prst="rect">
            <a:avLst/>
          </a:prstGeom>
        </p:spPr>
      </p:pic>
      <p:cxnSp>
        <p:nvCxnSpPr>
          <p:cNvPr id="23" name="直線接點 22"/>
          <p:cNvCxnSpPr>
            <a:stCxn id="6" idx="2"/>
          </p:cNvCxnSpPr>
          <p:nvPr/>
        </p:nvCxnSpPr>
        <p:spPr>
          <a:xfrm flipH="1">
            <a:off x="4410740" y="1511917"/>
            <a:ext cx="1" cy="253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2553660" y="1765005"/>
            <a:ext cx="3863976" cy="10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2546498" y="1750408"/>
            <a:ext cx="1" cy="253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3478619" y="1781274"/>
            <a:ext cx="1" cy="253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H="1">
            <a:off x="4518909" y="1781274"/>
            <a:ext cx="1" cy="253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5467786" y="1765005"/>
            <a:ext cx="0" cy="311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417636" y="1783046"/>
            <a:ext cx="0" cy="270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2533277" y="3062177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3513244" y="3090530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4485648" y="3090530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5488842" y="4056589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459819" y="3078570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6511904" y="3104332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5458992" y="4170453"/>
            <a:ext cx="8691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smtClean="0"/>
              <a:t>ssh.exe</a:t>
            </a:r>
            <a:endParaRPr lang="zh-TW" altLang="en-US" sz="1500" dirty="0" err="1" smtClean="0"/>
          </a:p>
        </p:txBody>
      </p:sp>
    </p:spTree>
    <p:extLst>
      <p:ext uri="{BB962C8B-B14F-4D97-AF65-F5344CB8AC3E}">
        <p14:creationId xmlns:p14="http://schemas.microsoft.com/office/powerpoint/2010/main" val="23638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ACTS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Shell Class Example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5680"/>
            <a:ext cx="8302073" cy="33960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/>
              <a:t>APIs for Sending command in Device Console or WKS Shell</a:t>
            </a:r>
          </a:p>
          <a:p>
            <a:pPr lvl="1"/>
            <a:r>
              <a:rPr lang="en-US" altLang="zh-TW" sz="2000" b="1" dirty="0" err="1" smtClean="0"/>
              <a:t>Use_Device_WKS_Login</a:t>
            </a:r>
            <a:r>
              <a:rPr lang="en-US" altLang="zh-TW" sz="2000" dirty="0" smtClean="0"/>
              <a:t>(</a:t>
            </a:r>
            <a:r>
              <a:rPr lang="en-US" altLang="zh-TW" sz="2000" i="1" dirty="0" smtClean="0"/>
              <a:t>shell</a:t>
            </a:r>
            <a:r>
              <a:rPr lang="en-US" altLang="zh-TW" sz="2000" dirty="0" smtClean="0"/>
              <a:t>, </a:t>
            </a:r>
            <a:r>
              <a:rPr lang="en-US" altLang="zh-TW" sz="2000" i="1" dirty="0" smtClean="0">
                <a:solidFill>
                  <a:srgbClr val="0000FF"/>
                </a:solidFill>
              </a:rPr>
              <a:t>type</a:t>
            </a:r>
            <a:r>
              <a:rPr lang="en-US" altLang="zh-TW" sz="2000" i="1" dirty="0" smtClean="0"/>
              <a:t>, </a:t>
            </a:r>
            <a:r>
              <a:rPr lang="en-US" altLang="zh-TW" sz="2000" i="1" dirty="0" err="1" smtClean="0"/>
              <a:t>user_name</a:t>
            </a:r>
            <a:r>
              <a:rPr lang="en-US" altLang="zh-TW" sz="2000" i="1" dirty="0" smtClean="0"/>
              <a:t>, password</a:t>
            </a:r>
            <a:r>
              <a:rPr lang="en-US" altLang="zh-TW" sz="2000" dirty="0" smtClean="0"/>
              <a:t>,…)</a:t>
            </a:r>
          </a:p>
          <a:p>
            <a:pPr lvl="2"/>
            <a:r>
              <a:rPr lang="en-US" altLang="zh-TW" sz="1600" i="1" dirty="0" smtClean="0"/>
              <a:t>type</a:t>
            </a:r>
            <a:r>
              <a:rPr lang="en-US" altLang="zh-TW" sz="1600" dirty="0" smtClean="0"/>
              <a:t> :  </a:t>
            </a:r>
            <a:r>
              <a:rPr lang="en-US" altLang="zh-TW" sz="1600" dirty="0" smtClean="0">
                <a:solidFill>
                  <a:srgbClr val="0000FF"/>
                </a:solidFill>
              </a:rPr>
              <a:t>COM, SSH, TELNET, </a:t>
            </a:r>
            <a:r>
              <a:rPr lang="en-US" altLang="zh-TW" sz="1600" dirty="0" err="1" smtClean="0">
                <a:solidFill>
                  <a:srgbClr val="0000FF"/>
                </a:solidFill>
              </a:rPr>
              <a:t>ExpectSSH</a:t>
            </a:r>
            <a:r>
              <a:rPr lang="en-US" altLang="zh-TW" sz="1600" dirty="0" smtClean="0">
                <a:solidFill>
                  <a:srgbClr val="0000FF"/>
                </a:solidFill>
              </a:rPr>
              <a:t>, CMD</a:t>
            </a:r>
          </a:p>
          <a:p>
            <a:pPr lvl="2"/>
            <a:endParaRPr lang="en-US" altLang="zh-TW" sz="1600" dirty="0" smtClean="0">
              <a:solidFill>
                <a:srgbClr val="0000FF"/>
              </a:solidFill>
            </a:endParaRPr>
          </a:p>
          <a:p>
            <a:pPr lvl="1"/>
            <a:r>
              <a:rPr lang="en-US" altLang="zh-TW" sz="2000" b="1" dirty="0" err="1" smtClean="0"/>
              <a:t>CI_Cmd_More</a:t>
            </a:r>
            <a:r>
              <a:rPr lang="en-US" altLang="zh-TW" sz="2000" dirty="0" smtClean="0"/>
              <a:t>([(“cmd1”, timeout), (“</a:t>
            </a:r>
            <a:r>
              <a:rPr lang="en-US" altLang="zh-TW" sz="2000" dirty="0" err="1" smtClean="0"/>
              <a:t>cmd</a:t>
            </a:r>
            <a:r>
              <a:rPr lang="en-US" altLang="zh-TW" sz="2000" dirty="0" smtClean="0"/>
              <a:t>”, timeout),….])</a:t>
            </a:r>
          </a:p>
          <a:p>
            <a:pPr lvl="2"/>
            <a:r>
              <a:rPr lang="en-US" altLang="zh-TW" sz="1600" dirty="0" smtClean="0"/>
              <a:t>Send </a:t>
            </a:r>
            <a:r>
              <a:rPr lang="en-US" altLang="zh-TW" sz="1600" dirty="0" err="1" smtClean="0"/>
              <a:t>cmd</a:t>
            </a:r>
            <a:r>
              <a:rPr lang="en-US" altLang="zh-TW" sz="1600" dirty="0" smtClean="0"/>
              <a:t> to device console or </a:t>
            </a:r>
            <a:r>
              <a:rPr lang="en-US" altLang="zh-TW" sz="1600" dirty="0" err="1" smtClean="0"/>
              <a:t>wks</a:t>
            </a:r>
            <a:r>
              <a:rPr lang="en-US" altLang="zh-TW" sz="1600" dirty="0" smtClean="0"/>
              <a:t> shell and wait the prompt</a:t>
            </a:r>
          </a:p>
          <a:p>
            <a:pPr lvl="2"/>
            <a:endParaRPr lang="en-US" altLang="zh-TW" sz="1600" dirty="0" smtClean="0"/>
          </a:p>
          <a:p>
            <a:pPr lvl="1"/>
            <a:r>
              <a:rPr lang="en-US" altLang="zh-TW" sz="2000" b="1" dirty="0" err="1" smtClean="0"/>
              <a:t>CI_Cmd_Scan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cmd</a:t>
            </a:r>
            <a:r>
              <a:rPr lang="en-US" altLang="zh-TW" sz="2000" dirty="0" smtClean="0"/>
              <a:t>, timeout, ([(“label”, “value”),….])</a:t>
            </a:r>
          </a:p>
          <a:p>
            <a:pPr lvl="2"/>
            <a:r>
              <a:rPr lang="en-US" altLang="zh-TW" sz="1600" dirty="0"/>
              <a:t>Send </a:t>
            </a:r>
            <a:r>
              <a:rPr lang="en-US" altLang="zh-TW" sz="1600" dirty="0" err="1"/>
              <a:t>cmd</a:t>
            </a:r>
            <a:r>
              <a:rPr lang="en-US" altLang="zh-TW" sz="1600" dirty="0"/>
              <a:t> to device console or </a:t>
            </a:r>
            <a:r>
              <a:rPr lang="en-US" altLang="zh-TW" sz="1600" dirty="0" err="1"/>
              <a:t>wks</a:t>
            </a:r>
            <a:r>
              <a:rPr lang="en-US" altLang="zh-TW" sz="1600" dirty="0"/>
              <a:t> shell and </a:t>
            </a:r>
            <a:r>
              <a:rPr lang="en-US" altLang="zh-TW" sz="1600" dirty="0" smtClean="0"/>
              <a:t>check responses strings</a:t>
            </a:r>
            <a:endParaRPr lang="en-US" altLang="zh-TW" sz="1600" dirty="0"/>
          </a:p>
          <a:p>
            <a:pPr lvl="2"/>
            <a:endParaRPr lang="en-US" altLang="zh-TW" sz="1600" dirty="0" smtClean="0"/>
          </a:p>
          <a:p>
            <a:pPr lvl="2"/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11282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ACTS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Shell Class Example</a:t>
            </a:r>
            <a:endParaRPr lang="zh-TW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733060" y="1509819"/>
            <a:ext cx="1435395" cy="204145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060113" y="1548192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recvFIFO</a:t>
            </a:r>
            <a:endParaRPr lang="zh-TW" altLang="en-US" sz="1200" dirty="0" err="1" smtClean="0"/>
          </a:p>
        </p:txBody>
      </p:sp>
      <p:sp>
        <p:nvSpPr>
          <p:cNvPr id="35" name="矩形 34"/>
          <p:cNvSpPr/>
          <p:nvPr/>
        </p:nvSpPr>
        <p:spPr>
          <a:xfrm>
            <a:off x="985424" y="1807850"/>
            <a:ext cx="986469" cy="270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>
            <a:off x="1116417" y="1807850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1251096" y="1807850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375142" y="1803578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1492835" y="1807850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874873" y="1807850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871760" y="1197096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/>
              <a:t>CShellBase</a:t>
            </a:r>
            <a:endParaRPr lang="zh-TW" altLang="en-US" sz="1500" b="1" dirty="0" err="1" smtClean="0"/>
          </a:p>
        </p:txBody>
      </p:sp>
      <p:sp>
        <p:nvSpPr>
          <p:cNvPr id="45" name="文字方塊 44"/>
          <p:cNvSpPr txBox="1"/>
          <p:nvPr/>
        </p:nvSpPr>
        <p:spPr>
          <a:xfrm>
            <a:off x="874165" y="2329775"/>
            <a:ext cx="12153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rgbClr val="0000FF"/>
                </a:solidFill>
              </a:rPr>
              <a:t>sendCmd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CiCmdMore</a:t>
            </a:r>
            <a:r>
              <a:rPr lang="en-US" altLang="zh-TW" sz="1200" dirty="0" smtClean="0"/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CiCmdScan</a:t>
            </a:r>
            <a:r>
              <a:rPr lang="en-US" altLang="zh-TW" sz="1200" dirty="0" smtClean="0"/>
              <a:t>()</a:t>
            </a:r>
            <a:endParaRPr lang="zh-TW" altLang="en-US" sz="1200" dirty="0" err="1" smtClean="0"/>
          </a:p>
        </p:txBody>
      </p:sp>
      <p:sp>
        <p:nvSpPr>
          <p:cNvPr id="53" name="文字方塊 52"/>
          <p:cNvSpPr txBox="1"/>
          <p:nvPr/>
        </p:nvSpPr>
        <p:spPr>
          <a:xfrm>
            <a:off x="2389175" y="1390985"/>
            <a:ext cx="6537367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>
                <a:solidFill>
                  <a:srgbClr val="0000FF"/>
                </a:solidFill>
              </a:rPr>
              <a:t>sendCmd</a:t>
            </a:r>
            <a:r>
              <a:rPr lang="en-US" altLang="zh-TW" sz="1500" dirty="0" smtClean="0"/>
              <a:t>(): send </a:t>
            </a:r>
            <a:r>
              <a:rPr lang="en-US" altLang="zh-TW" sz="1500" dirty="0" err="1" smtClean="0"/>
              <a:t>cmd</a:t>
            </a:r>
            <a:r>
              <a:rPr lang="en-US" altLang="zh-TW" sz="1500" dirty="0" smtClean="0"/>
              <a:t> to console, SSH, Telnet, or </a:t>
            </a:r>
            <a:r>
              <a:rPr lang="en-US" altLang="zh-TW" sz="1500" dirty="0" err="1" smtClean="0"/>
              <a:t>DosBox</a:t>
            </a:r>
            <a:endParaRPr lang="en-US" altLang="zh-TW" sz="1500" dirty="0" smtClean="0"/>
          </a:p>
          <a:p>
            <a:endParaRPr lang="en-US" altLang="zh-TW" sz="1500" dirty="0"/>
          </a:p>
          <a:p>
            <a:r>
              <a:rPr lang="en-US" altLang="zh-TW" sz="1500" b="1" dirty="0" err="1" smtClean="0"/>
              <a:t>CiCmdMore</a:t>
            </a:r>
            <a:r>
              <a:rPr lang="en-US" altLang="zh-TW" sz="1500" dirty="0" smtClean="0"/>
              <a:t>(): call </a:t>
            </a:r>
            <a:r>
              <a:rPr lang="en-US" altLang="zh-TW" sz="1500" dirty="0" err="1" smtClean="0">
                <a:solidFill>
                  <a:srgbClr val="0000FF"/>
                </a:solidFill>
              </a:rPr>
              <a:t>sendCmd</a:t>
            </a:r>
            <a:r>
              <a:rPr lang="en-US" altLang="zh-TW" sz="1500" dirty="0" smtClean="0">
                <a:solidFill>
                  <a:srgbClr val="0000FF"/>
                </a:solidFill>
              </a:rPr>
              <a:t>() </a:t>
            </a:r>
            <a:r>
              <a:rPr lang="en-US" altLang="zh-TW" sz="1500" dirty="0" smtClean="0"/>
              <a:t>and get prompt chars from </a:t>
            </a:r>
            <a:r>
              <a:rPr lang="en-US" altLang="zh-TW" sz="1500" dirty="0" err="1" smtClean="0"/>
              <a:t>recvFIFO</a:t>
            </a:r>
            <a:endParaRPr lang="en-US" altLang="zh-TW" sz="1500" dirty="0" smtClean="0"/>
          </a:p>
          <a:p>
            <a:endParaRPr lang="en-US" altLang="zh-TW" sz="1500" dirty="0"/>
          </a:p>
          <a:p>
            <a:r>
              <a:rPr lang="en-US" altLang="zh-TW" sz="1500" b="1" dirty="0" err="1" smtClean="0"/>
              <a:t>CiCmdScan</a:t>
            </a:r>
            <a:r>
              <a:rPr lang="en-US" altLang="zh-TW" sz="1500" dirty="0"/>
              <a:t>(): call </a:t>
            </a:r>
            <a:r>
              <a:rPr lang="en-US" altLang="zh-TW" sz="1500" dirty="0" err="1" smtClean="0">
                <a:solidFill>
                  <a:srgbClr val="0000FF"/>
                </a:solidFill>
              </a:rPr>
              <a:t>sendCmd</a:t>
            </a:r>
            <a:r>
              <a:rPr lang="en-US" altLang="zh-TW" sz="1500" dirty="0" smtClean="0">
                <a:solidFill>
                  <a:srgbClr val="0000FF"/>
                </a:solidFill>
              </a:rPr>
              <a:t>()</a:t>
            </a:r>
            <a:r>
              <a:rPr lang="en-US" altLang="zh-TW" sz="1500" dirty="0" smtClean="0"/>
              <a:t>, get </a:t>
            </a:r>
            <a:r>
              <a:rPr lang="en-US" altLang="zh-TW" sz="1500" dirty="0"/>
              <a:t>received chars from </a:t>
            </a:r>
            <a:r>
              <a:rPr lang="en-US" altLang="zh-TW" sz="1500" dirty="0" err="1" smtClean="0"/>
              <a:t>recvFIFO</a:t>
            </a:r>
            <a:endParaRPr lang="en-US" altLang="zh-TW" sz="1500" dirty="0" smtClean="0"/>
          </a:p>
          <a:p>
            <a:r>
              <a:rPr lang="en-US" altLang="zh-TW" sz="1500" dirty="0"/>
              <a:t> </a:t>
            </a:r>
            <a:r>
              <a:rPr lang="en-US" altLang="zh-TW" sz="1500" dirty="0" smtClean="0"/>
              <a:t>                         and check them</a:t>
            </a:r>
          </a:p>
          <a:p>
            <a:endParaRPr lang="en-US" altLang="zh-TW" sz="1500" dirty="0"/>
          </a:p>
          <a:p>
            <a:endParaRPr lang="en-US" altLang="zh-TW" sz="1500" dirty="0" smtClean="0"/>
          </a:p>
          <a:p>
            <a:r>
              <a:rPr lang="en-US" altLang="zh-TW" sz="1500" dirty="0" smtClean="0"/>
              <a:t>For different shell type, has different </a:t>
            </a:r>
            <a:r>
              <a:rPr lang="en-US" altLang="zh-TW" sz="1500" b="1" dirty="0" err="1" smtClean="0">
                <a:solidFill>
                  <a:srgbClr val="0000FF"/>
                </a:solidFill>
              </a:rPr>
              <a:t>sendCmd</a:t>
            </a:r>
            <a:r>
              <a:rPr lang="en-US" altLang="zh-TW" sz="1500" b="1" dirty="0" smtClean="0">
                <a:solidFill>
                  <a:srgbClr val="0000FF"/>
                </a:solidFill>
              </a:rPr>
              <a:t>()</a:t>
            </a:r>
          </a:p>
          <a:p>
            <a:endParaRPr lang="en-US" altLang="zh-TW" sz="1500" b="1" dirty="0">
              <a:solidFill>
                <a:srgbClr val="0000FF"/>
              </a:solidFill>
            </a:endParaRPr>
          </a:p>
          <a:p>
            <a:r>
              <a:rPr lang="en-US" altLang="zh-TW" sz="1500" dirty="0" smtClean="0"/>
              <a:t>All them have same </a:t>
            </a:r>
            <a:r>
              <a:rPr lang="en-US" altLang="zh-TW" sz="1500" b="1" dirty="0" err="1" smtClean="0"/>
              <a:t>recvFIFO</a:t>
            </a:r>
            <a:r>
              <a:rPr lang="en-US" altLang="zh-TW" sz="1500" dirty="0" smtClean="0"/>
              <a:t>,  </a:t>
            </a:r>
            <a:r>
              <a:rPr lang="en-US" altLang="zh-TW" sz="1500" b="1" dirty="0" err="1" smtClean="0"/>
              <a:t>CiCmdMore</a:t>
            </a:r>
            <a:r>
              <a:rPr lang="en-US" altLang="zh-TW" sz="1500" dirty="0" smtClean="0"/>
              <a:t>() and </a:t>
            </a:r>
            <a:r>
              <a:rPr lang="en-US" altLang="zh-TW" sz="1500" b="1" dirty="0" err="1" smtClean="0"/>
              <a:t>CiCmdScan</a:t>
            </a:r>
            <a:r>
              <a:rPr lang="en-US" altLang="zh-TW" sz="1500" dirty="0" smtClean="0"/>
              <a:t>()</a:t>
            </a:r>
            <a:endParaRPr lang="zh-TW" altLang="en-US" sz="1500" dirty="0" err="1" smtClean="0"/>
          </a:p>
        </p:txBody>
      </p:sp>
    </p:spTree>
    <p:extLst>
      <p:ext uri="{BB962C8B-B14F-4D97-AF65-F5344CB8AC3E}">
        <p14:creationId xmlns:p14="http://schemas.microsoft.com/office/powerpoint/2010/main" val="13819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ACTS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Shell Class Example</a:t>
            </a:r>
            <a:endParaRPr lang="zh-TW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733060" y="1499190"/>
            <a:ext cx="1435395" cy="204145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060113" y="175021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recvFIFO</a:t>
            </a:r>
            <a:endParaRPr lang="zh-TW" altLang="en-US" sz="1200" dirty="0" err="1" smtClean="0"/>
          </a:p>
        </p:txBody>
      </p:sp>
      <p:sp>
        <p:nvSpPr>
          <p:cNvPr id="35" name="矩形 34"/>
          <p:cNvSpPr/>
          <p:nvPr/>
        </p:nvSpPr>
        <p:spPr>
          <a:xfrm>
            <a:off x="985424" y="2009876"/>
            <a:ext cx="986469" cy="270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>
            <a:off x="1116417" y="2009876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1251096" y="2009876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375142" y="2005604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1492835" y="2009876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874873" y="2009876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871760" y="1223722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/>
              <a:t>CShellBase</a:t>
            </a:r>
            <a:endParaRPr lang="zh-TW" altLang="en-US" sz="1500" b="1" dirty="0" err="1" smtClean="0"/>
          </a:p>
        </p:txBody>
      </p:sp>
      <p:sp>
        <p:nvSpPr>
          <p:cNvPr id="45" name="文字方塊 44"/>
          <p:cNvSpPr txBox="1"/>
          <p:nvPr/>
        </p:nvSpPr>
        <p:spPr>
          <a:xfrm>
            <a:off x="874165" y="2531801"/>
            <a:ext cx="12153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sendCmd</a:t>
            </a:r>
            <a:r>
              <a:rPr lang="en-US" altLang="zh-TW" sz="1200" dirty="0" smtClean="0"/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CiCmdMore</a:t>
            </a:r>
            <a:r>
              <a:rPr lang="en-US" altLang="zh-TW" sz="1200" dirty="0" smtClean="0"/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CiCmdScan</a:t>
            </a:r>
            <a:r>
              <a:rPr lang="en-US" altLang="zh-TW" sz="1200" dirty="0" smtClean="0"/>
              <a:t>()</a:t>
            </a:r>
            <a:endParaRPr lang="zh-TW" altLang="en-US" sz="1200" dirty="0" err="1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2348286" y="1007051"/>
            <a:ext cx="6213806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CShellBase</a:t>
            </a:r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__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type,……):</a:t>
            </a: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self.recvFIFO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deque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([]) </a:t>
            </a:r>
          </a:p>
          <a:p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openPort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(self)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</a:t>
            </a:r>
          </a:p>
          <a:p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(self,….):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</a:t>
            </a:r>
          </a:p>
          <a:p>
            <a:endParaRPr lang="en-US" altLang="zh-TW" sz="16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CiCmdMore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[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…..]):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for all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cmds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(….)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readAllChar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(…)</a:t>
            </a:r>
          </a:p>
        </p:txBody>
      </p:sp>
      <p:sp>
        <p:nvSpPr>
          <p:cNvPr id="15" name="橢圓形圖說文字 14"/>
          <p:cNvSpPr/>
          <p:nvPr/>
        </p:nvSpPr>
        <p:spPr>
          <a:xfrm>
            <a:off x="4683830" y="1969381"/>
            <a:ext cx="3273208" cy="614067"/>
          </a:xfrm>
          <a:prstGeom prst="wedgeEllipseCallout">
            <a:avLst>
              <a:gd name="adj1" fmla="val -63718"/>
              <a:gd name="adj2" fmla="val -1716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solidFill>
                  <a:srgbClr val="0000FF"/>
                </a:solidFill>
              </a:rPr>
              <a:t>Will be overwritten by child</a:t>
            </a:r>
            <a:endParaRPr lang="zh-TW" altLang="en-US" sz="1100" b="1" dirty="0">
              <a:solidFill>
                <a:srgbClr val="0000FF"/>
              </a:solidFill>
            </a:endParaRPr>
          </a:p>
        </p:txBody>
      </p:sp>
      <p:sp>
        <p:nvSpPr>
          <p:cNvPr id="16" name="橢圓形圖說文字 15"/>
          <p:cNvSpPr/>
          <p:nvPr/>
        </p:nvSpPr>
        <p:spPr>
          <a:xfrm>
            <a:off x="5007350" y="2685929"/>
            <a:ext cx="3273208" cy="614067"/>
          </a:xfrm>
          <a:prstGeom prst="wedgeEllipseCallout">
            <a:avLst>
              <a:gd name="adj1" fmla="val -63718"/>
              <a:gd name="adj2" fmla="val -1716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solidFill>
                  <a:srgbClr val="0000FF"/>
                </a:solidFill>
              </a:rPr>
              <a:t>Will be overwritten by child</a:t>
            </a:r>
            <a:endParaRPr lang="zh-TW" altLang="en-US" sz="1100" b="1" dirty="0">
              <a:solidFill>
                <a:srgbClr val="0000FF"/>
              </a:solidFill>
            </a:endParaRPr>
          </a:p>
        </p:txBody>
      </p:sp>
      <p:sp>
        <p:nvSpPr>
          <p:cNvPr id="17" name="橢圓形圖說文字 16"/>
          <p:cNvSpPr/>
          <p:nvPr/>
        </p:nvSpPr>
        <p:spPr>
          <a:xfrm>
            <a:off x="5288884" y="3676621"/>
            <a:ext cx="3273208" cy="614067"/>
          </a:xfrm>
          <a:prstGeom prst="wedgeEllipseCallout">
            <a:avLst>
              <a:gd name="adj1" fmla="val -50556"/>
              <a:gd name="adj2" fmla="val -5439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/>
              <a:t>Will be inherited by child</a:t>
            </a:r>
            <a:endParaRPr lang="zh-TW" altLang="en-US" sz="11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ACTS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Shell Class Example</a:t>
            </a:r>
            <a:endParaRPr lang="zh-TW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733060" y="1509819"/>
            <a:ext cx="1435395" cy="204145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060113" y="176084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recvFIFO</a:t>
            </a:r>
            <a:endParaRPr lang="zh-TW" altLang="en-US" sz="1200" dirty="0" err="1" smtClean="0"/>
          </a:p>
        </p:txBody>
      </p:sp>
      <p:sp>
        <p:nvSpPr>
          <p:cNvPr id="35" name="矩形 34"/>
          <p:cNvSpPr/>
          <p:nvPr/>
        </p:nvSpPr>
        <p:spPr>
          <a:xfrm>
            <a:off x="985424" y="2020505"/>
            <a:ext cx="986469" cy="270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>
            <a:off x="1116417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1251096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375142" y="2016233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1492835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874873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885938" y="1489698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/>
              <a:t>CShellBase</a:t>
            </a:r>
            <a:endParaRPr lang="zh-TW" altLang="en-US" sz="1500" b="1" dirty="0" err="1" smtClean="0"/>
          </a:p>
        </p:txBody>
      </p:sp>
      <p:sp>
        <p:nvSpPr>
          <p:cNvPr id="45" name="文字方塊 44"/>
          <p:cNvSpPr txBox="1"/>
          <p:nvPr/>
        </p:nvSpPr>
        <p:spPr>
          <a:xfrm>
            <a:off x="874165" y="2542430"/>
            <a:ext cx="12153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sendCmd</a:t>
            </a:r>
            <a:r>
              <a:rPr lang="en-US" altLang="zh-TW" sz="1200" dirty="0" smtClean="0"/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CiCmdMore</a:t>
            </a:r>
            <a:r>
              <a:rPr lang="en-US" altLang="zh-TW" sz="1200" dirty="0" smtClean="0"/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CiCmdScan</a:t>
            </a:r>
            <a:r>
              <a:rPr lang="en-US" altLang="zh-TW" sz="1200" dirty="0" smtClean="0"/>
              <a:t>()</a:t>
            </a:r>
            <a:endParaRPr lang="zh-TW" altLang="en-US" sz="1200" dirty="0" err="1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2348287" y="1007051"/>
            <a:ext cx="3665652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CComPort</a:t>
            </a:r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CShellBase</a:t>
            </a:r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__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type,……):</a:t>
            </a: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super()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.__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__(.., “COM”,……)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.openPort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(…..)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openPort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self.serialCom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serial.Serial</a:t>
            </a:r>
            <a:endParaRPr lang="en-US" altLang="zh-TW" sz="1600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self.serialCom.open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….):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self.serialCom.write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595423" y="1403497"/>
            <a:ext cx="1669311" cy="33492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78850" y="972239"/>
            <a:ext cx="11400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/>
              <a:t>CComPort</a:t>
            </a:r>
            <a:endParaRPr lang="zh-TW" altLang="en-US" sz="1500" b="1" dirty="0" err="1" smtClean="0"/>
          </a:p>
        </p:txBody>
      </p:sp>
      <p:sp>
        <p:nvSpPr>
          <p:cNvPr id="17" name="文字方塊 16"/>
          <p:cNvSpPr txBox="1"/>
          <p:nvPr/>
        </p:nvSpPr>
        <p:spPr>
          <a:xfrm>
            <a:off x="866937" y="3710493"/>
            <a:ext cx="103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solidFill>
                  <a:srgbClr val="0000FF"/>
                </a:solidFill>
              </a:rPr>
              <a:t>openPort</a:t>
            </a:r>
            <a:r>
              <a:rPr lang="en-US" altLang="zh-TW" sz="1200" dirty="0" smtClean="0">
                <a:solidFill>
                  <a:srgbClr val="0000FF"/>
                </a:solidFill>
              </a:rPr>
              <a:t>()</a:t>
            </a:r>
          </a:p>
          <a:p>
            <a:endParaRPr lang="en-US" altLang="zh-TW" sz="1200" dirty="0" smtClean="0"/>
          </a:p>
          <a:p>
            <a:r>
              <a:rPr lang="en-US" altLang="zh-TW" sz="1200" dirty="0" err="1" smtClean="0">
                <a:solidFill>
                  <a:srgbClr val="0000FF"/>
                </a:solidFill>
              </a:rPr>
              <a:t>sendCmd</a:t>
            </a:r>
            <a:r>
              <a:rPr lang="en-US" altLang="zh-TW" sz="1200" dirty="0" smtClean="0">
                <a:solidFill>
                  <a:srgbClr val="0000FF"/>
                </a:solidFill>
              </a:rPr>
              <a:t>()</a:t>
            </a:r>
          </a:p>
          <a:p>
            <a:endParaRPr lang="en-US" altLang="zh-TW" sz="1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348286" y="3686479"/>
            <a:ext cx="366565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CiCmdMore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[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…..]):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for all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cmds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(….)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readAllChar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(…)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4452079" y="4362138"/>
            <a:ext cx="122169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5673777" y="3162925"/>
            <a:ext cx="0" cy="119921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5007350" y="3162924"/>
            <a:ext cx="6664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4259705" y="1918243"/>
            <a:ext cx="12216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5481403" y="1918244"/>
            <a:ext cx="0" cy="22534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4259706" y="2143593"/>
            <a:ext cx="122169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橢圓形圖說文字 3"/>
          <p:cNvSpPr/>
          <p:nvPr/>
        </p:nvSpPr>
        <p:spPr>
          <a:xfrm>
            <a:off x="6400781" y="4225088"/>
            <a:ext cx="1716950" cy="614067"/>
          </a:xfrm>
          <a:prstGeom prst="wedgeEllipseCallout">
            <a:avLst>
              <a:gd name="adj1" fmla="val -72582"/>
              <a:gd name="adj2" fmla="val -2432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I</a:t>
            </a:r>
            <a:r>
              <a:rPr lang="en-US" altLang="zh-TW" sz="1100" dirty="0" smtClean="0"/>
              <a:t>nherited from</a:t>
            </a:r>
          </a:p>
          <a:p>
            <a:pPr algn="ctr"/>
            <a:r>
              <a:rPr lang="en-US" altLang="zh-TW" sz="1100" b="1" dirty="0" err="1" smtClean="0">
                <a:solidFill>
                  <a:srgbClr val="0000FF"/>
                </a:solidFill>
              </a:rPr>
              <a:t>CShellBase</a:t>
            </a:r>
            <a:endParaRPr lang="zh-TW" altLang="en-US" sz="1100" b="1" dirty="0">
              <a:solidFill>
                <a:srgbClr val="0000FF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207591" y="1273759"/>
            <a:ext cx="27916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CShellBase</a:t>
            </a:r>
            <a:r>
              <a:rPr lang="en-US" altLang="zh-TW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type,……):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self.recvFIFO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deque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([])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5422372" y="1623248"/>
            <a:ext cx="978409" cy="13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2348286" y="1007051"/>
            <a:ext cx="496691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CSshShell</a:t>
            </a:r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CShellBase</a:t>
            </a:r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__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type,……):</a:t>
            </a: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super()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.__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__(.., “SSH”,……)</a:t>
            </a: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openPort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(….)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openPort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self.client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paramiko.SSHClient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self.client.connect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(…)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….):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stdin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stdout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stderr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self.client.exec_command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ACTS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Shell Class Example</a:t>
            </a:r>
            <a:endParaRPr lang="zh-TW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733060" y="1509819"/>
            <a:ext cx="1435395" cy="204145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060113" y="176084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recvFIFO</a:t>
            </a:r>
            <a:endParaRPr lang="zh-TW" altLang="en-US" sz="1200" dirty="0" err="1" smtClean="0"/>
          </a:p>
        </p:txBody>
      </p:sp>
      <p:sp>
        <p:nvSpPr>
          <p:cNvPr id="35" name="矩形 34"/>
          <p:cNvSpPr/>
          <p:nvPr/>
        </p:nvSpPr>
        <p:spPr>
          <a:xfrm>
            <a:off x="985424" y="2020505"/>
            <a:ext cx="986469" cy="270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>
            <a:off x="1116417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1251096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375142" y="2016233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1492835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874873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885938" y="1489698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/>
              <a:t>CShellBase</a:t>
            </a:r>
            <a:endParaRPr lang="zh-TW" altLang="en-US" sz="1500" b="1" dirty="0" err="1" smtClean="0"/>
          </a:p>
        </p:txBody>
      </p:sp>
      <p:sp>
        <p:nvSpPr>
          <p:cNvPr id="45" name="文字方塊 44"/>
          <p:cNvSpPr txBox="1"/>
          <p:nvPr/>
        </p:nvSpPr>
        <p:spPr>
          <a:xfrm>
            <a:off x="874165" y="2542430"/>
            <a:ext cx="12153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sendCmd</a:t>
            </a:r>
            <a:r>
              <a:rPr lang="en-US" altLang="zh-TW" sz="1200" dirty="0" smtClean="0"/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CiCmdMore</a:t>
            </a:r>
            <a:r>
              <a:rPr lang="en-US" altLang="zh-TW" sz="1200" dirty="0" smtClean="0"/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CiCmdScan</a:t>
            </a:r>
            <a:r>
              <a:rPr lang="en-US" altLang="zh-TW" sz="1200" dirty="0" smtClean="0"/>
              <a:t>()</a:t>
            </a:r>
            <a:endParaRPr lang="zh-TW" altLang="en-US" sz="1200" dirty="0" err="1" smtClean="0"/>
          </a:p>
        </p:txBody>
      </p:sp>
      <p:sp>
        <p:nvSpPr>
          <p:cNvPr id="3" name="矩形 2"/>
          <p:cNvSpPr/>
          <p:nvPr/>
        </p:nvSpPr>
        <p:spPr>
          <a:xfrm>
            <a:off x="595423" y="1403497"/>
            <a:ext cx="1669311" cy="33492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78850" y="972239"/>
            <a:ext cx="10663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/>
              <a:t>CSshShell</a:t>
            </a:r>
            <a:endParaRPr lang="zh-TW" altLang="en-US" sz="1500" b="1" dirty="0" err="1" smtClean="0"/>
          </a:p>
        </p:txBody>
      </p:sp>
      <p:sp>
        <p:nvSpPr>
          <p:cNvPr id="17" name="文字方塊 16"/>
          <p:cNvSpPr txBox="1"/>
          <p:nvPr/>
        </p:nvSpPr>
        <p:spPr>
          <a:xfrm>
            <a:off x="866937" y="3710493"/>
            <a:ext cx="103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solidFill>
                  <a:srgbClr val="0000FF"/>
                </a:solidFill>
              </a:rPr>
              <a:t>openPort</a:t>
            </a:r>
            <a:r>
              <a:rPr lang="en-US" altLang="zh-TW" sz="1200" dirty="0" smtClean="0">
                <a:solidFill>
                  <a:srgbClr val="0000FF"/>
                </a:solidFill>
              </a:rPr>
              <a:t>()</a:t>
            </a:r>
          </a:p>
          <a:p>
            <a:endParaRPr lang="en-US" altLang="zh-TW" sz="1200" dirty="0" smtClean="0"/>
          </a:p>
          <a:p>
            <a:r>
              <a:rPr lang="en-US" altLang="zh-TW" sz="1200" dirty="0" err="1" smtClean="0">
                <a:solidFill>
                  <a:srgbClr val="0000FF"/>
                </a:solidFill>
              </a:rPr>
              <a:t>sendCmd</a:t>
            </a:r>
            <a:r>
              <a:rPr lang="en-US" altLang="zh-TW" sz="1200" dirty="0" smtClean="0">
                <a:solidFill>
                  <a:srgbClr val="0000FF"/>
                </a:solidFill>
              </a:rPr>
              <a:t>()</a:t>
            </a:r>
          </a:p>
          <a:p>
            <a:endParaRPr lang="en-US" altLang="zh-TW" sz="1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348286" y="3712855"/>
            <a:ext cx="368574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CiCmdMore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[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…..]):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for all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cmds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(….)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readAllChar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(…)</a:t>
            </a:r>
          </a:p>
        </p:txBody>
      </p:sp>
      <p:cxnSp>
        <p:nvCxnSpPr>
          <p:cNvPr id="20" name="直線接點 19"/>
          <p:cNvCxnSpPr/>
          <p:nvPr/>
        </p:nvCxnSpPr>
        <p:spPr>
          <a:xfrm>
            <a:off x="4452079" y="4362138"/>
            <a:ext cx="122169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5673777" y="3162925"/>
            <a:ext cx="0" cy="119921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5007350" y="3162924"/>
            <a:ext cx="6664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259705" y="1918243"/>
            <a:ext cx="12216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V="1">
            <a:off x="5481403" y="1918244"/>
            <a:ext cx="0" cy="22534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4259706" y="2143593"/>
            <a:ext cx="122169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橢圓形圖說文字 23"/>
          <p:cNvSpPr/>
          <p:nvPr/>
        </p:nvSpPr>
        <p:spPr>
          <a:xfrm>
            <a:off x="6400781" y="4055104"/>
            <a:ext cx="1716950" cy="614067"/>
          </a:xfrm>
          <a:prstGeom prst="wedgeEllipseCallout">
            <a:avLst>
              <a:gd name="adj1" fmla="val -72582"/>
              <a:gd name="adj2" fmla="val -2432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I</a:t>
            </a:r>
            <a:r>
              <a:rPr lang="en-US" altLang="zh-TW" sz="1100" dirty="0" smtClean="0"/>
              <a:t>nherited from</a:t>
            </a:r>
          </a:p>
          <a:p>
            <a:pPr algn="ctr"/>
            <a:r>
              <a:rPr lang="en-US" altLang="zh-TW" sz="1100" b="1" dirty="0" err="1" smtClean="0">
                <a:solidFill>
                  <a:srgbClr val="0000FF"/>
                </a:solidFill>
              </a:rPr>
              <a:t>CShellBase</a:t>
            </a:r>
            <a:endParaRPr lang="zh-TW" altLang="en-US" sz="1100" b="1" dirty="0">
              <a:solidFill>
                <a:srgbClr val="0000FF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207591" y="1273759"/>
            <a:ext cx="279167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CShellBase</a:t>
            </a:r>
            <a:r>
              <a:rPr lang="en-US" altLang="zh-TW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type,……):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self.recvFIFO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deque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([])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5422372" y="1623248"/>
            <a:ext cx="978409" cy="13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3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ACTS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Shell Class Example</a:t>
            </a:r>
            <a:endParaRPr lang="zh-TW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733060" y="1509819"/>
            <a:ext cx="1435395" cy="204145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060113" y="176084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recvFIFO</a:t>
            </a:r>
            <a:endParaRPr lang="zh-TW" altLang="en-US" sz="1200" dirty="0" err="1" smtClean="0"/>
          </a:p>
        </p:txBody>
      </p:sp>
      <p:sp>
        <p:nvSpPr>
          <p:cNvPr id="35" name="矩形 34"/>
          <p:cNvSpPr/>
          <p:nvPr/>
        </p:nvSpPr>
        <p:spPr>
          <a:xfrm>
            <a:off x="985424" y="2020505"/>
            <a:ext cx="986469" cy="270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>
            <a:off x="1116417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1251096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375142" y="2016233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1492835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874873" y="2020505"/>
            <a:ext cx="0" cy="27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885938" y="1489698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/>
              <a:t>CShellBase</a:t>
            </a:r>
            <a:endParaRPr lang="zh-TW" altLang="en-US" sz="1500" b="1" dirty="0" err="1" smtClean="0"/>
          </a:p>
        </p:txBody>
      </p:sp>
      <p:sp>
        <p:nvSpPr>
          <p:cNvPr id="45" name="文字方塊 44"/>
          <p:cNvSpPr txBox="1"/>
          <p:nvPr/>
        </p:nvSpPr>
        <p:spPr>
          <a:xfrm>
            <a:off x="874165" y="2542430"/>
            <a:ext cx="12153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/>
              <a:t>sendCmd</a:t>
            </a:r>
            <a:r>
              <a:rPr lang="en-US" altLang="zh-TW" sz="1200" dirty="0" smtClean="0"/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CiCmdMore</a:t>
            </a:r>
            <a:r>
              <a:rPr lang="en-US" altLang="zh-TW" sz="1200" dirty="0" smtClean="0"/>
              <a:t>()</a:t>
            </a:r>
          </a:p>
          <a:p>
            <a:endParaRPr lang="en-US" altLang="zh-TW" sz="1200" dirty="0"/>
          </a:p>
          <a:p>
            <a:r>
              <a:rPr lang="en-US" altLang="zh-TW" sz="1200" dirty="0" err="1" smtClean="0"/>
              <a:t>CiCmdScan</a:t>
            </a:r>
            <a:r>
              <a:rPr lang="en-US" altLang="zh-TW" sz="1200" dirty="0" smtClean="0"/>
              <a:t>()</a:t>
            </a:r>
            <a:endParaRPr lang="zh-TW" altLang="en-US" sz="1200" dirty="0" err="1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2348287" y="1007051"/>
            <a:ext cx="3639168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CTelnetShell</a:t>
            </a:r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CShellBase</a:t>
            </a:r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__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type,……):</a:t>
            </a: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b="1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super()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.__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__(..,”TELNET”,……)</a:t>
            </a: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openPort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openPort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self.client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telnetlib.Telnet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self.client.open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(…)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….):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self.client.write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…)</a:t>
            </a:r>
          </a:p>
        </p:txBody>
      </p:sp>
      <p:sp>
        <p:nvSpPr>
          <p:cNvPr id="3" name="矩形 2"/>
          <p:cNvSpPr/>
          <p:nvPr/>
        </p:nvSpPr>
        <p:spPr>
          <a:xfrm>
            <a:off x="595423" y="1403497"/>
            <a:ext cx="1669311" cy="33492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78850" y="972239"/>
            <a:ext cx="1313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 err="1" smtClean="0"/>
              <a:t>CTelnetShell</a:t>
            </a:r>
            <a:endParaRPr lang="zh-TW" altLang="en-US" sz="1500" b="1" dirty="0" err="1" smtClean="0"/>
          </a:p>
        </p:txBody>
      </p:sp>
      <p:sp>
        <p:nvSpPr>
          <p:cNvPr id="17" name="文字方塊 16"/>
          <p:cNvSpPr txBox="1"/>
          <p:nvPr/>
        </p:nvSpPr>
        <p:spPr>
          <a:xfrm>
            <a:off x="866937" y="3710493"/>
            <a:ext cx="103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 smtClean="0">
                <a:solidFill>
                  <a:srgbClr val="0000FF"/>
                </a:solidFill>
              </a:rPr>
              <a:t>openPort</a:t>
            </a:r>
            <a:r>
              <a:rPr lang="en-US" altLang="zh-TW" sz="1200" dirty="0" smtClean="0">
                <a:solidFill>
                  <a:srgbClr val="0000FF"/>
                </a:solidFill>
              </a:rPr>
              <a:t>()</a:t>
            </a:r>
          </a:p>
          <a:p>
            <a:endParaRPr lang="en-US" altLang="zh-TW" sz="1200" dirty="0" smtClean="0"/>
          </a:p>
          <a:p>
            <a:r>
              <a:rPr lang="en-US" altLang="zh-TW" sz="1200" dirty="0" err="1" smtClean="0">
                <a:solidFill>
                  <a:srgbClr val="0000FF"/>
                </a:solidFill>
              </a:rPr>
              <a:t>sendCmd</a:t>
            </a:r>
            <a:r>
              <a:rPr lang="en-US" altLang="zh-TW" sz="1200" dirty="0" smtClean="0">
                <a:solidFill>
                  <a:srgbClr val="0000FF"/>
                </a:solidFill>
              </a:rPr>
              <a:t>()</a:t>
            </a:r>
          </a:p>
          <a:p>
            <a:endParaRPr lang="en-US" altLang="zh-TW" sz="1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348286" y="3712855"/>
            <a:ext cx="366565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CiCmdMore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(self, [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…..]):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for all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cmds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(….)</a:t>
            </a:r>
            <a:endParaRPr lang="en-US" altLang="zh-TW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readAllChar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(…)</a:t>
            </a:r>
          </a:p>
        </p:txBody>
      </p:sp>
      <p:cxnSp>
        <p:nvCxnSpPr>
          <p:cNvPr id="20" name="直線接點 19"/>
          <p:cNvCxnSpPr/>
          <p:nvPr/>
        </p:nvCxnSpPr>
        <p:spPr>
          <a:xfrm>
            <a:off x="4452079" y="4362138"/>
            <a:ext cx="122169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5673777" y="3162925"/>
            <a:ext cx="0" cy="119921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5007350" y="3162924"/>
            <a:ext cx="6664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4259705" y="1918243"/>
            <a:ext cx="12216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5481403" y="1918244"/>
            <a:ext cx="0" cy="22534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259706" y="2143593"/>
            <a:ext cx="122169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橢圓形圖說文字 25"/>
          <p:cNvSpPr/>
          <p:nvPr/>
        </p:nvSpPr>
        <p:spPr>
          <a:xfrm>
            <a:off x="6400781" y="4055104"/>
            <a:ext cx="1716950" cy="614067"/>
          </a:xfrm>
          <a:prstGeom prst="wedgeEllipseCallout">
            <a:avLst>
              <a:gd name="adj1" fmla="val -72582"/>
              <a:gd name="adj2" fmla="val -2432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I</a:t>
            </a:r>
            <a:r>
              <a:rPr lang="en-US" altLang="zh-TW" sz="1100" dirty="0" smtClean="0"/>
              <a:t>nherited from</a:t>
            </a:r>
          </a:p>
          <a:p>
            <a:pPr algn="ctr"/>
            <a:r>
              <a:rPr lang="en-US" altLang="zh-TW" sz="1100" b="1" dirty="0" err="1" smtClean="0">
                <a:solidFill>
                  <a:srgbClr val="0000FF"/>
                </a:solidFill>
              </a:rPr>
              <a:t>CShellBase</a:t>
            </a:r>
            <a:endParaRPr lang="zh-TW" altLang="en-US" sz="1100" b="1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207591" y="1273759"/>
            <a:ext cx="27916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altLang="zh-TW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CShellBase</a:t>
            </a:r>
            <a:r>
              <a:rPr lang="en-US" altLang="zh-TW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__(self,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type,……):</a:t>
            </a:r>
          </a:p>
          <a:p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self.recvFIFO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deque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([])</a:t>
            </a:r>
            <a:endParaRPr lang="en-US" altLang="zh-TW" sz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5422372" y="1623248"/>
            <a:ext cx="978409" cy="13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/>
              <a:t>ACTS</a:t>
            </a:r>
            <a:r>
              <a:rPr lang="zh-TW" altLang="en-US" sz="4000" dirty="0"/>
              <a:t> </a:t>
            </a:r>
            <a:r>
              <a:rPr lang="en-US" altLang="zh-TW" sz="4000" dirty="0"/>
              <a:t>Shell Class Example</a:t>
            </a:r>
            <a:endParaRPr lang="zh-TW" altLang="en-US" sz="4000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835680"/>
            <a:ext cx="8302073" cy="663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In </a:t>
            </a:r>
            <a:r>
              <a:rPr lang="en-US" altLang="zh-TW" sz="2800" b="1" dirty="0" err="1" smtClean="0"/>
              <a:t>Use_Device_WKS_Login</a:t>
            </a:r>
            <a:endParaRPr lang="en-US" altLang="zh-TW" sz="24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941907" y="1325969"/>
            <a:ext cx="6213806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Create a shell object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type == “SSH”: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obj_shell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CSshShell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“SSH”……)</a:t>
            </a:r>
          </a:p>
          <a:p>
            <a:endParaRPr lang="en-US" altLang="zh-TW" sz="1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type == “Telnet”:</a:t>
            </a:r>
          </a:p>
          <a:p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obj_shell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4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CTelnetShell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“TELNET”……)</a:t>
            </a:r>
          </a:p>
          <a:p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elif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type == “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ExpectSSH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  </a:t>
            </a:r>
          </a:p>
          <a:p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obj_shell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CExpectSsh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shell_name</a:t>
            </a:r>
            <a:r>
              <a:rPr lang="en-US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zh-TW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ExpectSSH</a:t>
            </a:r>
            <a:r>
              <a:rPr lang="en-US" altLang="zh-TW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”……)</a:t>
            </a:r>
          </a:p>
          <a:p>
            <a:endParaRPr lang="en-US" altLang="zh-TW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41907" y="3697005"/>
            <a:ext cx="366565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CI_Cmd_More</a:t>
            </a:r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([(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..),(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,..), ]):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objCurrentShell.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CiCmdMore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(……)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……………………………………………………………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1907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553998"/>
          </a:xfrm>
        </p:spPr>
        <p:txBody>
          <a:bodyPr/>
          <a:lstStyle/>
          <a:p>
            <a:r>
              <a:rPr lang="en-US" altLang="zh-TW" sz="4000" dirty="0" smtClean="0"/>
              <a:t>ACTS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Shell Class Example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32205" y="881131"/>
            <a:ext cx="2604977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500" dirty="0" err="1" smtClean="0"/>
              <a:t>Use_Device_WKS_Login</a:t>
            </a:r>
            <a:r>
              <a:rPr lang="en-US" altLang="zh-TW" sz="1500" dirty="0" smtClean="0"/>
              <a:t>()</a:t>
            </a:r>
          </a:p>
          <a:p>
            <a:r>
              <a:rPr lang="en-US" altLang="zh-TW" sz="1500" b="1" dirty="0" err="1" smtClean="0">
                <a:solidFill>
                  <a:srgbClr val="0000FF"/>
                </a:solidFill>
              </a:rPr>
              <a:t>CI_Cmd_More</a:t>
            </a:r>
            <a:r>
              <a:rPr lang="en-US" altLang="zh-TW" sz="1500" dirty="0" smtClean="0"/>
              <a:t>()</a:t>
            </a:r>
          </a:p>
          <a:p>
            <a:r>
              <a:rPr lang="en-US" altLang="zh-TW" sz="1500" dirty="0" err="1" smtClean="0"/>
              <a:t>CI_Cmd_Scan</a:t>
            </a:r>
            <a:r>
              <a:rPr lang="en-US" altLang="zh-TW" sz="1500" dirty="0" smtClean="0"/>
              <a:t>()</a:t>
            </a:r>
            <a:endParaRPr lang="zh-TW" altLang="en-US" sz="1500" dirty="0" err="1" smtClean="0"/>
          </a:p>
        </p:txBody>
      </p:sp>
      <p:sp>
        <p:nvSpPr>
          <p:cNvPr id="7" name="矩形 6"/>
          <p:cNvSpPr/>
          <p:nvPr/>
        </p:nvSpPr>
        <p:spPr>
          <a:xfrm>
            <a:off x="361098" y="2105246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332205" y="2105246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03312" y="2105246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74419" y="2108790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245526" y="2133599"/>
            <a:ext cx="818707" cy="10313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2" y="3588621"/>
            <a:ext cx="990738" cy="6382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67885" y="274746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b="1" dirty="0" err="1" smtClean="0"/>
              <a:t>CComPort</a:t>
            </a:r>
            <a:endParaRPr lang="en-US" altLang="zh-TW" sz="1000" b="1" dirty="0" smtClean="0"/>
          </a:p>
          <a:p>
            <a:pPr algn="ctr"/>
            <a:r>
              <a:rPr lang="en-US" altLang="zh-TW" sz="800" dirty="0" err="1" smtClean="0"/>
              <a:t>sendCmd</a:t>
            </a:r>
            <a:r>
              <a:rPr lang="en-US" altLang="zh-TW" sz="800" dirty="0" smtClean="0"/>
              <a:t>()</a:t>
            </a:r>
            <a:endParaRPr lang="zh-TW" altLang="en-US" sz="800" dirty="0" err="1" smtClean="0"/>
          </a:p>
        </p:txBody>
      </p:sp>
      <p:pic>
        <p:nvPicPr>
          <p:cNvPr id="16" name="Picture 31" descr="23_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10" y="3601470"/>
            <a:ext cx="3587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1" descr="23_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70" y="3615794"/>
            <a:ext cx="3587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1" descr="23_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07" y="4592779"/>
            <a:ext cx="3587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400" y="3607069"/>
            <a:ext cx="828791" cy="52394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462" y="3618426"/>
            <a:ext cx="828791" cy="523948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H="1">
            <a:off x="2634693" y="1586345"/>
            <a:ext cx="1" cy="253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77613" y="1839433"/>
            <a:ext cx="3863976" cy="10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770451" y="1824836"/>
            <a:ext cx="1" cy="253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1702572" y="1855702"/>
            <a:ext cx="1" cy="253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H="1">
            <a:off x="2742862" y="1855702"/>
            <a:ext cx="1" cy="253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3691739" y="1839433"/>
            <a:ext cx="0" cy="311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4641589" y="1857474"/>
            <a:ext cx="0" cy="270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757230" y="3136605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1737197" y="3164958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2709601" y="3164958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3712795" y="4131017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3683772" y="3152998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4735857" y="3178760"/>
            <a:ext cx="0" cy="4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3667550" y="4111094"/>
            <a:ext cx="8691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smtClean="0"/>
              <a:t>ssh.exe</a:t>
            </a:r>
            <a:endParaRPr lang="zh-TW" altLang="en-US" sz="1500" dirty="0" err="1" smtClean="0"/>
          </a:p>
        </p:txBody>
      </p:sp>
      <p:sp>
        <p:nvSpPr>
          <p:cNvPr id="38" name="文字方塊 37"/>
          <p:cNvSpPr txBox="1"/>
          <p:nvPr/>
        </p:nvSpPr>
        <p:spPr>
          <a:xfrm>
            <a:off x="1344031" y="277081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b="1" dirty="0" err="1" smtClean="0"/>
              <a:t>CSshShell</a:t>
            </a:r>
            <a:endParaRPr lang="en-US" altLang="zh-TW" sz="1000" b="1" dirty="0" smtClean="0"/>
          </a:p>
          <a:p>
            <a:pPr algn="ctr"/>
            <a:r>
              <a:rPr lang="en-US" altLang="zh-TW" sz="800" dirty="0" err="1" smtClean="0"/>
              <a:t>sendCmd</a:t>
            </a:r>
            <a:r>
              <a:rPr lang="en-US" altLang="zh-TW" sz="800" dirty="0" smtClean="0"/>
              <a:t>()</a:t>
            </a:r>
            <a:endParaRPr lang="zh-TW" altLang="en-US" sz="800" dirty="0" err="1" smtClean="0"/>
          </a:p>
        </p:txBody>
      </p:sp>
      <p:sp>
        <p:nvSpPr>
          <p:cNvPr id="39" name="文字方塊 38"/>
          <p:cNvSpPr txBox="1"/>
          <p:nvPr/>
        </p:nvSpPr>
        <p:spPr>
          <a:xfrm>
            <a:off x="2236529" y="277815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b="1" dirty="0" err="1" smtClean="0"/>
              <a:t>CTelnetShell</a:t>
            </a:r>
            <a:endParaRPr lang="en-US" altLang="zh-TW" sz="1000" b="1" dirty="0" smtClean="0"/>
          </a:p>
          <a:p>
            <a:pPr algn="ctr"/>
            <a:r>
              <a:rPr lang="en-US" altLang="zh-TW" sz="800" dirty="0" err="1" smtClean="0"/>
              <a:t>sendCmd</a:t>
            </a:r>
            <a:r>
              <a:rPr lang="en-US" altLang="zh-TW" sz="800" dirty="0" smtClean="0"/>
              <a:t>()</a:t>
            </a:r>
            <a:endParaRPr lang="zh-TW" altLang="en-US" sz="800" dirty="0" err="1" smtClean="0"/>
          </a:p>
        </p:txBody>
      </p:sp>
      <p:sp>
        <p:nvSpPr>
          <p:cNvPr id="40" name="文字方塊 39"/>
          <p:cNvSpPr txBox="1"/>
          <p:nvPr/>
        </p:nvSpPr>
        <p:spPr>
          <a:xfrm>
            <a:off x="3256033" y="277341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b="1" dirty="0" err="1" smtClean="0"/>
              <a:t>CExpectSsh</a:t>
            </a:r>
            <a:endParaRPr lang="en-US" altLang="zh-TW" sz="1000" b="1" dirty="0" smtClean="0"/>
          </a:p>
          <a:p>
            <a:pPr algn="ctr"/>
            <a:r>
              <a:rPr lang="en-US" altLang="zh-TW" sz="800" dirty="0" err="1" smtClean="0"/>
              <a:t>sendCmd</a:t>
            </a:r>
            <a:r>
              <a:rPr lang="en-US" altLang="zh-TW" sz="800" dirty="0" smtClean="0"/>
              <a:t>()</a:t>
            </a:r>
            <a:endParaRPr lang="zh-TW" altLang="en-US" sz="800" dirty="0" err="1" smtClean="0"/>
          </a:p>
        </p:txBody>
      </p:sp>
      <p:sp>
        <p:nvSpPr>
          <p:cNvPr id="41" name="文字方塊 40"/>
          <p:cNvSpPr txBox="1"/>
          <p:nvPr/>
        </p:nvSpPr>
        <p:spPr>
          <a:xfrm>
            <a:off x="4225065" y="2796567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b="1" dirty="0" err="1" smtClean="0"/>
              <a:t>CCmdShell</a:t>
            </a:r>
            <a:endParaRPr lang="en-US" altLang="zh-TW" sz="1000" b="1" dirty="0" smtClean="0"/>
          </a:p>
          <a:p>
            <a:pPr algn="ctr"/>
            <a:r>
              <a:rPr lang="en-US" altLang="zh-TW" sz="800" dirty="0" err="1" smtClean="0"/>
              <a:t>sendCmd</a:t>
            </a:r>
            <a:r>
              <a:rPr lang="en-US" altLang="zh-TW" sz="800" dirty="0" smtClean="0"/>
              <a:t>()</a:t>
            </a:r>
            <a:endParaRPr lang="zh-TW" altLang="en-US" sz="800" dirty="0" err="1" smtClean="0"/>
          </a:p>
        </p:txBody>
      </p:sp>
      <p:sp>
        <p:nvSpPr>
          <p:cNvPr id="45" name="文字方塊 44"/>
          <p:cNvSpPr txBox="1"/>
          <p:nvPr/>
        </p:nvSpPr>
        <p:spPr>
          <a:xfrm>
            <a:off x="5334674" y="780256"/>
            <a:ext cx="366565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b="1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CI_Cmd_More</a:t>
            </a:r>
            <a:r>
              <a:rPr lang="en-US" altLang="zh-TW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([(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..),(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,..), ]):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objCurrentShell.</a:t>
            </a:r>
            <a:r>
              <a:rPr lang="en-US" altLang="zh-TW" sz="1600" dirty="0" err="1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CiCmdMore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(……)</a:t>
            </a:r>
          </a:p>
          <a:p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……………………………………………………………</a:t>
            </a: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2921032" y="808598"/>
            <a:ext cx="2413642" cy="42752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V="1">
            <a:off x="8673011" y="1473671"/>
            <a:ext cx="0" cy="9178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8352692" y="1473671"/>
            <a:ext cx="323794" cy="53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5244222" y="2372193"/>
            <a:ext cx="3428790" cy="193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335924" y="2137142"/>
            <a:ext cx="875561" cy="629250"/>
            <a:chOff x="6797854" y="3501766"/>
            <a:chExt cx="875561" cy="629250"/>
          </a:xfrm>
        </p:grpSpPr>
        <p:grpSp>
          <p:nvGrpSpPr>
            <p:cNvPr id="75" name="群組 74"/>
            <p:cNvGrpSpPr/>
            <p:nvPr/>
          </p:nvGrpSpPr>
          <p:grpSpPr>
            <a:xfrm>
              <a:off x="7092326" y="3933152"/>
              <a:ext cx="265672" cy="99111"/>
              <a:chOff x="5602401" y="3417812"/>
              <a:chExt cx="986469" cy="275083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5602401" y="3422084"/>
                <a:ext cx="986469" cy="270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7" name="直線接點 76"/>
              <p:cNvCxnSpPr/>
              <p:nvPr/>
            </p:nvCxnSpPr>
            <p:spPr>
              <a:xfrm>
                <a:off x="5733394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/>
              <p:cNvCxnSpPr/>
              <p:nvPr/>
            </p:nvCxnSpPr>
            <p:spPr>
              <a:xfrm>
                <a:off x="5868073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/>
              <p:cNvCxnSpPr/>
              <p:nvPr/>
            </p:nvCxnSpPr>
            <p:spPr>
              <a:xfrm>
                <a:off x="5992119" y="3417812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/>
              <p:cNvCxnSpPr/>
              <p:nvPr/>
            </p:nvCxnSpPr>
            <p:spPr>
              <a:xfrm>
                <a:off x="6109812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/>
              <p:cNvCxnSpPr/>
              <p:nvPr/>
            </p:nvCxnSpPr>
            <p:spPr>
              <a:xfrm>
                <a:off x="6491850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矩形 82"/>
            <p:cNvSpPr/>
            <p:nvPr/>
          </p:nvSpPr>
          <p:spPr>
            <a:xfrm>
              <a:off x="6859279" y="3512479"/>
              <a:ext cx="749351" cy="618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6797854" y="3501766"/>
              <a:ext cx="875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 dirty="0" err="1" smtClean="0"/>
                <a:t>CShellBase</a:t>
              </a:r>
              <a:endParaRPr lang="en-US" altLang="zh-TW" sz="800" dirty="0" smtClean="0"/>
            </a:p>
            <a:p>
              <a:pPr algn="ctr"/>
              <a:r>
                <a:rPr lang="en-US" altLang="zh-TW" sz="800" dirty="0" err="1" smtClean="0">
                  <a:solidFill>
                    <a:srgbClr val="0000FF"/>
                  </a:solidFill>
                </a:rPr>
                <a:t>CiCmdMore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800" dirty="0" smtClean="0"/>
                <a:t>)</a:t>
              </a:r>
            </a:p>
          </p:txBody>
        </p:sp>
      </p:grpSp>
      <p:grpSp>
        <p:nvGrpSpPr>
          <p:cNvPr id="89" name="群組 88"/>
          <p:cNvGrpSpPr/>
          <p:nvPr/>
        </p:nvGrpSpPr>
        <p:grpSpPr>
          <a:xfrm>
            <a:off x="1306010" y="2131286"/>
            <a:ext cx="875561" cy="629250"/>
            <a:chOff x="6797854" y="3501766"/>
            <a:chExt cx="875561" cy="629250"/>
          </a:xfrm>
        </p:grpSpPr>
        <p:grpSp>
          <p:nvGrpSpPr>
            <p:cNvPr id="90" name="群組 89"/>
            <p:cNvGrpSpPr/>
            <p:nvPr/>
          </p:nvGrpSpPr>
          <p:grpSpPr>
            <a:xfrm>
              <a:off x="7092326" y="3933152"/>
              <a:ext cx="265672" cy="99111"/>
              <a:chOff x="5602401" y="3417812"/>
              <a:chExt cx="986469" cy="275083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5602401" y="3422084"/>
                <a:ext cx="986469" cy="270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4" name="直線接點 93"/>
              <p:cNvCxnSpPr/>
              <p:nvPr/>
            </p:nvCxnSpPr>
            <p:spPr>
              <a:xfrm>
                <a:off x="5733394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/>
              <p:cNvCxnSpPr/>
              <p:nvPr/>
            </p:nvCxnSpPr>
            <p:spPr>
              <a:xfrm>
                <a:off x="5868073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/>
              <p:nvPr/>
            </p:nvCxnSpPr>
            <p:spPr>
              <a:xfrm>
                <a:off x="5992119" y="3417812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/>
              <p:cNvCxnSpPr/>
              <p:nvPr/>
            </p:nvCxnSpPr>
            <p:spPr>
              <a:xfrm>
                <a:off x="6109812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/>
              <p:cNvCxnSpPr/>
              <p:nvPr/>
            </p:nvCxnSpPr>
            <p:spPr>
              <a:xfrm>
                <a:off x="6491850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矩形 90"/>
            <p:cNvSpPr/>
            <p:nvPr/>
          </p:nvSpPr>
          <p:spPr>
            <a:xfrm>
              <a:off x="6859279" y="3512479"/>
              <a:ext cx="749351" cy="618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6797854" y="3501766"/>
              <a:ext cx="875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 dirty="0" err="1" smtClean="0"/>
                <a:t>CShellBase</a:t>
              </a:r>
              <a:endParaRPr lang="en-US" altLang="zh-TW" sz="800" dirty="0" smtClean="0"/>
            </a:p>
            <a:p>
              <a:pPr algn="ctr"/>
              <a:r>
                <a:rPr lang="en-US" altLang="zh-TW" sz="800" dirty="0" err="1" smtClean="0">
                  <a:solidFill>
                    <a:srgbClr val="0000FF"/>
                  </a:solidFill>
                </a:rPr>
                <a:t>CiCmdMore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800" dirty="0" smtClean="0"/>
                <a:t>)</a:t>
              </a:r>
            </a:p>
          </p:txBody>
        </p:sp>
      </p:grpSp>
      <p:grpSp>
        <p:nvGrpSpPr>
          <p:cNvPr id="99" name="群組 98"/>
          <p:cNvGrpSpPr/>
          <p:nvPr/>
        </p:nvGrpSpPr>
        <p:grpSpPr>
          <a:xfrm>
            <a:off x="2272470" y="2137631"/>
            <a:ext cx="875561" cy="629250"/>
            <a:chOff x="6797854" y="3501766"/>
            <a:chExt cx="875561" cy="629250"/>
          </a:xfrm>
        </p:grpSpPr>
        <p:grpSp>
          <p:nvGrpSpPr>
            <p:cNvPr id="100" name="群組 99"/>
            <p:cNvGrpSpPr/>
            <p:nvPr/>
          </p:nvGrpSpPr>
          <p:grpSpPr>
            <a:xfrm>
              <a:off x="7092326" y="3933152"/>
              <a:ext cx="265672" cy="99111"/>
              <a:chOff x="5602401" y="3417812"/>
              <a:chExt cx="986469" cy="275083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5602401" y="3422084"/>
                <a:ext cx="986469" cy="270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4" name="直線接點 103"/>
              <p:cNvCxnSpPr/>
              <p:nvPr/>
            </p:nvCxnSpPr>
            <p:spPr>
              <a:xfrm>
                <a:off x="5733394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/>
              <p:nvPr/>
            </p:nvCxnSpPr>
            <p:spPr>
              <a:xfrm>
                <a:off x="5868073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/>
              <p:nvPr/>
            </p:nvCxnSpPr>
            <p:spPr>
              <a:xfrm>
                <a:off x="5992119" y="3417812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/>
              <p:nvPr/>
            </p:nvCxnSpPr>
            <p:spPr>
              <a:xfrm>
                <a:off x="6109812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/>
              <p:cNvCxnSpPr/>
              <p:nvPr/>
            </p:nvCxnSpPr>
            <p:spPr>
              <a:xfrm>
                <a:off x="6491850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矩形 100"/>
            <p:cNvSpPr/>
            <p:nvPr/>
          </p:nvSpPr>
          <p:spPr>
            <a:xfrm>
              <a:off x="6859279" y="3512479"/>
              <a:ext cx="749351" cy="618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6797854" y="3501766"/>
              <a:ext cx="875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 dirty="0" err="1" smtClean="0"/>
                <a:t>CShellBase</a:t>
              </a:r>
              <a:endParaRPr lang="en-US" altLang="zh-TW" sz="800" dirty="0" smtClean="0"/>
            </a:p>
            <a:p>
              <a:pPr algn="ctr"/>
              <a:r>
                <a:rPr lang="en-US" altLang="zh-TW" sz="800" dirty="0" err="1" smtClean="0">
                  <a:solidFill>
                    <a:srgbClr val="0000FF"/>
                  </a:solidFill>
                </a:rPr>
                <a:t>CiCmdMore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800" dirty="0" smtClean="0"/>
                <a:t>)</a:t>
              </a:r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3240312" y="2148868"/>
            <a:ext cx="875561" cy="629250"/>
            <a:chOff x="6797854" y="3501766"/>
            <a:chExt cx="875561" cy="629250"/>
          </a:xfrm>
        </p:grpSpPr>
        <p:grpSp>
          <p:nvGrpSpPr>
            <p:cNvPr id="110" name="群組 109"/>
            <p:cNvGrpSpPr/>
            <p:nvPr/>
          </p:nvGrpSpPr>
          <p:grpSpPr>
            <a:xfrm>
              <a:off x="7092326" y="3933152"/>
              <a:ext cx="265672" cy="99111"/>
              <a:chOff x="5602401" y="3417812"/>
              <a:chExt cx="986469" cy="27508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5602401" y="3422084"/>
                <a:ext cx="986469" cy="270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4" name="直線接點 113"/>
              <p:cNvCxnSpPr/>
              <p:nvPr/>
            </p:nvCxnSpPr>
            <p:spPr>
              <a:xfrm>
                <a:off x="5733394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/>
              <p:nvPr/>
            </p:nvCxnSpPr>
            <p:spPr>
              <a:xfrm>
                <a:off x="5868073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/>
              <p:cNvCxnSpPr/>
              <p:nvPr/>
            </p:nvCxnSpPr>
            <p:spPr>
              <a:xfrm>
                <a:off x="5992119" y="3417812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/>
              <p:nvPr/>
            </p:nvCxnSpPr>
            <p:spPr>
              <a:xfrm>
                <a:off x="6109812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/>
              <p:cNvCxnSpPr/>
              <p:nvPr/>
            </p:nvCxnSpPr>
            <p:spPr>
              <a:xfrm>
                <a:off x="6491850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矩形 110"/>
            <p:cNvSpPr/>
            <p:nvPr/>
          </p:nvSpPr>
          <p:spPr>
            <a:xfrm>
              <a:off x="6859279" y="3512479"/>
              <a:ext cx="749351" cy="618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6797854" y="3501766"/>
              <a:ext cx="875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 dirty="0" err="1" smtClean="0"/>
                <a:t>CShellBase</a:t>
              </a:r>
              <a:endParaRPr lang="en-US" altLang="zh-TW" sz="800" dirty="0" smtClean="0"/>
            </a:p>
            <a:p>
              <a:pPr algn="ctr"/>
              <a:r>
                <a:rPr lang="en-US" altLang="zh-TW" sz="800" dirty="0" err="1" smtClean="0">
                  <a:solidFill>
                    <a:srgbClr val="0000FF"/>
                  </a:solidFill>
                </a:rPr>
                <a:t>CiCmdMore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800" dirty="0" smtClean="0"/>
                <a:t>)</a:t>
              </a:r>
            </a:p>
          </p:txBody>
        </p:sp>
      </p:grpSp>
      <p:grpSp>
        <p:nvGrpSpPr>
          <p:cNvPr id="119" name="群組 118"/>
          <p:cNvGrpSpPr/>
          <p:nvPr/>
        </p:nvGrpSpPr>
        <p:grpSpPr>
          <a:xfrm>
            <a:off x="4216261" y="2166448"/>
            <a:ext cx="875561" cy="629250"/>
            <a:chOff x="6797854" y="3501766"/>
            <a:chExt cx="875561" cy="629250"/>
          </a:xfrm>
        </p:grpSpPr>
        <p:grpSp>
          <p:nvGrpSpPr>
            <p:cNvPr id="120" name="群組 119"/>
            <p:cNvGrpSpPr/>
            <p:nvPr/>
          </p:nvGrpSpPr>
          <p:grpSpPr>
            <a:xfrm>
              <a:off x="7092326" y="3933152"/>
              <a:ext cx="265672" cy="99111"/>
              <a:chOff x="5602401" y="3417812"/>
              <a:chExt cx="986469" cy="275083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5602401" y="3422084"/>
                <a:ext cx="986469" cy="270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4" name="直線接點 123"/>
              <p:cNvCxnSpPr/>
              <p:nvPr/>
            </p:nvCxnSpPr>
            <p:spPr>
              <a:xfrm>
                <a:off x="5733394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/>
              <p:cNvCxnSpPr/>
              <p:nvPr/>
            </p:nvCxnSpPr>
            <p:spPr>
              <a:xfrm>
                <a:off x="5868073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/>
              <p:cNvCxnSpPr/>
              <p:nvPr/>
            </p:nvCxnSpPr>
            <p:spPr>
              <a:xfrm>
                <a:off x="5992119" y="3417812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/>
              <p:cNvCxnSpPr/>
              <p:nvPr/>
            </p:nvCxnSpPr>
            <p:spPr>
              <a:xfrm>
                <a:off x="6109812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/>
              <p:nvPr/>
            </p:nvCxnSpPr>
            <p:spPr>
              <a:xfrm>
                <a:off x="6491850" y="3422084"/>
                <a:ext cx="0" cy="2708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矩形 120"/>
            <p:cNvSpPr/>
            <p:nvPr/>
          </p:nvSpPr>
          <p:spPr>
            <a:xfrm>
              <a:off x="6859279" y="3512479"/>
              <a:ext cx="749351" cy="618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6797854" y="3501766"/>
              <a:ext cx="875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 dirty="0" err="1" smtClean="0"/>
                <a:t>CShellBase</a:t>
              </a:r>
              <a:endParaRPr lang="en-US" altLang="zh-TW" sz="800" dirty="0" smtClean="0"/>
            </a:p>
            <a:p>
              <a:pPr algn="ctr"/>
              <a:r>
                <a:rPr lang="en-US" altLang="zh-TW" sz="800" dirty="0" err="1" smtClean="0">
                  <a:solidFill>
                    <a:srgbClr val="0000FF"/>
                  </a:solidFill>
                </a:rPr>
                <a:t>CiCmdMore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800" dirty="0" smtClean="0"/>
                <a:t>)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244273" y="1809301"/>
            <a:ext cx="594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/>
              <a:t>COM</a:t>
            </a:r>
          </a:p>
          <a:p>
            <a:pPr algn="ctr"/>
            <a:r>
              <a:rPr lang="en-US" altLang="zh-TW" sz="800" b="1" dirty="0"/>
              <a:t>(RS-232)</a:t>
            </a:r>
            <a:endParaRPr lang="zh-TW" altLang="en-US" sz="800" b="1" dirty="0" err="1"/>
          </a:p>
        </p:txBody>
      </p:sp>
      <p:sp>
        <p:nvSpPr>
          <p:cNvPr id="129" name="矩形 128"/>
          <p:cNvSpPr/>
          <p:nvPr/>
        </p:nvSpPr>
        <p:spPr>
          <a:xfrm>
            <a:off x="1188528" y="1921199"/>
            <a:ext cx="5946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 smtClean="0"/>
              <a:t>SSH</a:t>
            </a:r>
            <a:endParaRPr lang="zh-TW" altLang="en-US" sz="800" b="1" dirty="0" err="1"/>
          </a:p>
        </p:txBody>
      </p:sp>
      <p:sp>
        <p:nvSpPr>
          <p:cNvPr id="130" name="矩形 129"/>
          <p:cNvSpPr/>
          <p:nvPr/>
        </p:nvSpPr>
        <p:spPr>
          <a:xfrm>
            <a:off x="2169111" y="1913419"/>
            <a:ext cx="5946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 smtClean="0"/>
              <a:t>TELNET</a:t>
            </a:r>
            <a:endParaRPr lang="zh-TW" altLang="en-US" sz="800" b="1" dirty="0" err="1"/>
          </a:p>
        </p:txBody>
      </p:sp>
      <p:sp>
        <p:nvSpPr>
          <p:cNvPr id="131" name="矩形 130"/>
          <p:cNvSpPr/>
          <p:nvPr/>
        </p:nvSpPr>
        <p:spPr>
          <a:xfrm>
            <a:off x="3056911" y="1898039"/>
            <a:ext cx="7174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 err="1" smtClean="0"/>
              <a:t>ExpectSSH</a:t>
            </a:r>
            <a:endParaRPr lang="zh-TW" altLang="en-US" sz="800" b="1" dirty="0" err="1"/>
          </a:p>
        </p:txBody>
      </p:sp>
      <p:sp>
        <p:nvSpPr>
          <p:cNvPr id="132" name="矩形 131"/>
          <p:cNvSpPr/>
          <p:nvPr/>
        </p:nvSpPr>
        <p:spPr>
          <a:xfrm>
            <a:off x="4081910" y="1928528"/>
            <a:ext cx="5946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 smtClean="0"/>
              <a:t>CMD</a:t>
            </a:r>
            <a:endParaRPr lang="zh-TW" altLang="en-US" sz="800" b="1" dirty="0" err="1"/>
          </a:p>
        </p:txBody>
      </p:sp>
      <p:grpSp>
        <p:nvGrpSpPr>
          <p:cNvPr id="68" name="群組 67"/>
          <p:cNvGrpSpPr/>
          <p:nvPr/>
        </p:nvGrpSpPr>
        <p:grpSpPr>
          <a:xfrm>
            <a:off x="4938824" y="2402938"/>
            <a:ext cx="207718" cy="649972"/>
            <a:chOff x="4938824" y="2402938"/>
            <a:chExt cx="207718" cy="649972"/>
          </a:xfrm>
        </p:grpSpPr>
        <p:cxnSp>
          <p:nvCxnSpPr>
            <p:cNvPr id="19" name="直線接點 18"/>
            <p:cNvCxnSpPr/>
            <p:nvPr/>
          </p:nvCxnSpPr>
          <p:spPr>
            <a:xfrm>
              <a:off x="5010280" y="2409620"/>
              <a:ext cx="132619" cy="2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>
              <a:off x="5141990" y="2402938"/>
              <a:ext cx="4552" cy="6499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/>
            <p:nvPr/>
          </p:nvCxnSpPr>
          <p:spPr>
            <a:xfrm>
              <a:off x="4938824" y="3050345"/>
              <a:ext cx="207718" cy="2565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群組 134"/>
          <p:cNvGrpSpPr/>
          <p:nvPr/>
        </p:nvGrpSpPr>
        <p:grpSpPr>
          <a:xfrm>
            <a:off x="3951285" y="2380099"/>
            <a:ext cx="207718" cy="649972"/>
            <a:chOff x="4938824" y="2402938"/>
            <a:chExt cx="207718" cy="649972"/>
          </a:xfrm>
        </p:grpSpPr>
        <p:cxnSp>
          <p:nvCxnSpPr>
            <p:cNvPr id="136" name="直線接點 135"/>
            <p:cNvCxnSpPr/>
            <p:nvPr/>
          </p:nvCxnSpPr>
          <p:spPr>
            <a:xfrm>
              <a:off x="5010280" y="2409620"/>
              <a:ext cx="132619" cy="2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/>
            <p:cNvCxnSpPr/>
            <p:nvPr/>
          </p:nvCxnSpPr>
          <p:spPr>
            <a:xfrm>
              <a:off x="5141990" y="2402938"/>
              <a:ext cx="4552" cy="6499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/>
            <p:nvPr/>
          </p:nvCxnSpPr>
          <p:spPr>
            <a:xfrm>
              <a:off x="4938824" y="3050345"/>
              <a:ext cx="207718" cy="2565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群組 138"/>
          <p:cNvGrpSpPr/>
          <p:nvPr/>
        </p:nvGrpSpPr>
        <p:grpSpPr>
          <a:xfrm>
            <a:off x="2977342" y="2377534"/>
            <a:ext cx="207718" cy="649972"/>
            <a:chOff x="4938824" y="2402938"/>
            <a:chExt cx="207718" cy="649972"/>
          </a:xfrm>
        </p:grpSpPr>
        <p:cxnSp>
          <p:nvCxnSpPr>
            <p:cNvPr id="140" name="直線接點 139"/>
            <p:cNvCxnSpPr/>
            <p:nvPr/>
          </p:nvCxnSpPr>
          <p:spPr>
            <a:xfrm>
              <a:off x="5010280" y="2409620"/>
              <a:ext cx="132619" cy="2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/>
            <p:nvPr/>
          </p:nvCxnSpPr>
          <p:spPr>
            <a:xfrm>
              <a:off x="5141990" y="2402938"/>
              <a:ext cx="4552" cy="6499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>
              <a:off x="4938824" y="3050345"/>
              <a:ext cx="207718" cy="2565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群組 142"/>
          <p:cNvGrpSpPr/>
          <p:nvPr/>
        </p:nvGrpSpPr>
        <p:grpSpPr>
          <a:xfrm>
            <a:off x="2005265" y="2372193"/>
            <a:ext cx="207718" cy="649972"/>
            <a:chOff x="4938824" y="2402938"/>
            <a:chExt cx="207718" cy="649972"/>
          </a:xfrm>
        </p:grpSpPr>
        <p:cxnSp>
          <p:nvCxnSpPr>
            <p:cNvPr id="144" name="直線接點 143"/>
            <p:cNvCxnSpPr/>
            <p:nvPr/>
          </p:nvCxnSpPr>
          <p:spPr>
            <a:xfrm>
              <a:off x="5010280" y="2409620"/>
              <a:ext cx="132619" cy="2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/>
            <p:nvPr/>
          </p:nvCxnSpPr>
          <p:spPr>
            <a:xfrm>
              <a:off x="5141990" y="2402938"/>
              <a:ext cx="4552" cy="6499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/>
            <p:cNvCxnSpPr/>
            <p:nvPr/>
          </p:nvCxnSpPr>
          <p:spPr>
            <a:xfrm>
              <a:off x="4938824" y="3050345"/>
              <a:ext cx="207718" cy="2565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群組 146"/>
          <p:cNvGrpSpPr/>
          <p:nvPr/>
        </p:nvGrpSpPr>
        <p:grpSpPr>
          <a:xfrm>
            <a:off x="1040968" y="2366072"/>
            <a:ext cx="207718" cy="649972"/>
            <a:chOff x="4938824" y="2402938"/>
            <a:chExt cx="207718" cy="649972"/>
          </a:xfrm>
        </p:grpSpPr>
        <p:cxnSp>
          <p:nvCxnSpPr>
            <p:cNvPr id="148" name="直線接點 147"/>
            <p:cNvCxnSpPr/>
            <p:nvPr/>
          </p:nvCxnSpPr>
          <p:spPr>
            <a:xfrm>
              <a:off x="5010280" y="2409620"/>
              <a:ext cx="132619" cy="2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/>
            <p:cNvCxnSpPr/>
            <p:nvPr/>
          </p:nvCxnSpPr>
          <p:spPr>
            <a:xfrm>
              <a:off x="5141990" y="2402938"/>
              <a:ext cx="4552" cy="6499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/>
            <p:nvPr/>
          </p:nvCxnSpPr>
          <p:spPr>
            <a:xfrm>
              <a:off x="4938824" y="3050345"/>
              <a:ext cx="207718" cy="2565"/>
            </a:xfrm>
            <a:prstGeom prst="line">
              <a:avLst/>
            </a:prstGeom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1" name="直線單箭頭接點 150"/>
          <p:cNvCxnSpPr/>
          <p:nvPr/>
        </p:nvCxnSpPr>
        <p:spPr>
          <a:xfrm>
            <a:off x="2921032" y="1333092"/>
            <a:ext cx="2336768" cy="51552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5778416" y="1988934"/>
            <a:ext cx="15937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err="1" smtClean="0"/>
              <a:t>objCurrentShell</a:t>
            </a:r>
            <a:endParaRPr lang="zh-TW" altLang="en-US" sz="1500" dirty="0" err="1" smtClean="0"/>
          </a:p>
        </p:txBody>
      </p:sp>
      <p:cxnSp>
        <p:nvCxnSpPr>
          <p:cNvPr id="153" name="直線單箭頭接點 152"/>
          <p:cNvCxnSpPr/>
          <p:nvPr/>
        </p:nvCxnSpPr>
        <p:spPr>
          <a:xfrm flipH="1">
            <a:off x="5169579" y="2180146"/>
            <a:ext cx="60931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8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1" y="1137900"/>
            <a:ext cx="8399544" cy="28197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4640" y="1440180"/>
            <a:ext cx="2255520" cy="35814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222541" y="2626902"/>
            <a:ext cx="970364" cy="29618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97467" y="4089763"/>
            <a:ext cx="62138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請將該檔案內的所有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 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在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ACTS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3.0 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內練習執行成功，</a:t>
            </a:r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並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設想什麼樣的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Case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zh-TW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可</a:t>
            </a:r>
            <a:r>
              <a:rPr lang="zh-TW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呼叫那些 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 API.</a:t>
            </a:r>
          </a:p>
        </p:txBody>
      </p:sp>
      <p:sp>
        <p:nvSpPr>
          <p:cNvPr id="7" name="矩形 6"/>
          <p:cNvSpPr/>
          <p:nvPr/>
        </p:nvSpPr>
        <p:spPr>
          <a:xfrm>
            <a:off x="2222541" y="3356423"/>
            <a:ext cx="970364" cy="29618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62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9571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If….else</a:t>
            </a:r>
            <a:endParaRPr lang="en-US" altLang="zh-TW" sz="2400" dirty="0" smtClean="0"/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 statement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388474" y="2288936"/>
            <a:ext cx="621380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= 33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= 200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 b &gt; a: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7975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9" y="864260"/>
            <a:ext cx="8701394" cy="41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3" y="864260"/>
            <a:ext cx="7871559" cy="42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5" y="927125"/>
            <a:ext cx="8460184" cy="4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252"/>
            <a:ext cx="9143978" cy="37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4"/>
            <a:ext cx="6891067" cy="648896"/>
          </a:xfrm>
        </p:spPr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260"/>
            <a:ext cx="9153032" cy="4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9571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while loop </a:t>
            </a:r>
          </a:p>
          <a:p>
            <a:pPr lvl="1"/>
            <a:r>
              <a:rPr lang="en-US" altLang="zh-TW" sz="2000" b="1" dirty="0">
                <a:solidFill>
                  <a:srgbClr val="0000FF"/>
                </a:solidFill>
              </a:rPr>
              <a:t>w</a:t>
            </a:r>
            <a:r>
              <a:rPr lang="en-US" altLang="zh-TW" sz="2000" b="1" dirty="0" smtClean="0">
                <a:solidFill>
                  <a:srgbClr val="0000FF"/>
                </a:solidFill>
              </a:rPr>
              <a:t>hile</a:t>
            </a:r>
            <a:r>
              <a:rPr lang="en-US" altLang="zh-TW" sz="2000" b="1" dirty="0" smtClean="0"/>
              <a:t> </a:t>
            </a:r>
            <a:r>
              <a:rPr lang="en-US" altLang="zh-TW" sz="2000" dirty="0" smtClean="0"/>
              <a:t>condition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339706" y="1962912"/>
            <a:ext cx="62138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= 1</a:t>
            </a:r>
            <a:br>
              <a:rPr lang="nn-NO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nn-NO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 i &lt; 6:</a:t>
            </a:r>
            <a:br>
              <a:rPr lang="nn-NO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nn-NO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nn-NO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print(i</a:t>
            </a:r>
            <a:r>
              <a:rPr lang="nn-NO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nn-NO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nn-NO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nn-NO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 </a:t>
            </a:r>
            <a:r>
              <a:rPr lang="nn-NO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+= 1</a:t>
            </a:r>
            <a:endParaRPr lang="en-US" altLang="zh-TW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06" y="3263943"/>
            <a:ext cx="939779" cy="18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9571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while loop </a:t>
            </a:r>
          </a:p>
          <a:p>
            <a:pPr lvl="1"/>
            <a:r>
              <a:rPr lang="en-US" altLang="zh-TW" sz="2000" b="1" dirty="0" smtClean="0">
                <a:solidFill>
                  <a:srgbClr val="0000FF"/>
                </a:solidFill>
              </a:rPr>
              <a:t>break</a:t>
            </a:r>
            <a:r>
              <a:rPr lang="en-US" altLang="zh-TW" sz="2000" b="1" dirty="0" smtClean="0"/>
              <a:t> </a:t>
            </a:r>
            <a:r>
              <a:rPr lang="en-US" altLang="zh-TW" sz="2000" dirty="0" smtClean="0"/>
              <a:t>statement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339706" y="1962912"/>
            <a:ext cx="621380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 1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 6: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print(</a:t>
            </a:r>
            <a:r>
              <a:rPr lang="en-US" altLang="zh-TW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if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== 3: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break</a:t>
            </a:r>
          </a:p>
          <a:p>
            <a:endParaRPr lang="en-US" altLang="zh-TW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zh-TW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+= 1</a:t>
            </a:r>
            <a:endParaRPr lang="en-US" altLang="zh-TW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38" y="3994237"/>
            <a:ext cx="647250" cy="12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1054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for loop </a:t>
            </a:r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iterating over a sequence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(list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dictionary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string) to execute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set of statements</a:t>
            </a:r>
            <a:endParaRPr lang="en-US" altLang="zh-TW" sz="1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52238" y="2214184"/>
            <a:ext cx="621380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fruits = ["apple", "banana", "cherry"]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 x in fruits:</a:t>
            </a:r>
            <a:b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print(x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37" y="3291250"/>
            <a:ext cx="1619397" cy="17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1054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for loop </a:t>
            </a:r>
          </a:p>
          <a:p>
            <a:pPr lvl="1"/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iterating over a sequence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(list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dictionary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altLang="zh-TW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string) to execute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set of statements</a:t>
            </a:r>
            <a:endParaRPr lang="en-US" altLang="zh-TW" sz="1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52238" y="2214184"/>
            <a:ext cx="62138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 x in "banana":</a:t>
            </a:r>
            <a:b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print(x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38" y="2997299"/>
            <a:ext cx="574098" cy="21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1817" y="215365"/>
            <a:ext cx="7333242" cy="648896"/>
          </a:xfrm>
        </p:spPr>
        <p:txBody>
          <a:bodyPr/>
          <a:lstStyle/>
          <a:p>
            <a:r>
              <a:rPr lang="en-US" altLang="zh-TW" dirty="0" smtClean="0"/>
              <a:t>Python Control Statement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592986" y="1005805"/>
            <a:ext cx="8302073" cy="10546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for loop </a:t>
            </a:r>
          </a:p>
          <a:p>
            <a:pPr lvl="1"/>
            <a:r>
              <a:rPr lang="en-US" altLang="zh-TW" sz="1800" b="1" dirty="0">
                <a:solidFill>
                  <a:srgbClr val="0000FF"/>
                </a:solidFill>
              </a:rPr>
              <a:t>break</a:t>
            </a:r>
            <a:r>
              <a:rPr lang="en-US" altLang="zh-TW" sz="1800" b="1" dirty="0"/>
              <a:t> </a:t>
            </a:r>
            <a:r>
              <a:rPr lang="en-US" altLang="zh-TW" sz="1800" dirty="0"/>
              <a:t>statement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352238" y="1970344"/>
            <a:ext cx="621380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fruits = ["apple", "banana", "cherry"]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 x in fruits: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print(x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if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x == "banana":</a:t>
            </a:r>
            <a:b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altLang="zh-TW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TW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38" y="3566688"/>
            <a:ext cx="1586034" cy="125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Zyxel colors 1">
      <a:dk1>
        <a:srgbClr val="000000"/>
      </a:dk1>
      <a:lt1>
        <a:sysClr val="window" lastClr="FFFFFF"/>
      </a:lt1>
      <a:dk2>
        <a:srgbClr val="333333"/>
      </a:dk2>
      <a:lt2>
        <a:srgbClr val="CCCCCC"/>
      </a:lt2>
      <a:accent1>
        <a:srgbClr val="FF2837"/>
      </a:accent1>
      <a:accent2>
        <a:srgbClr val="FF8900"/>
      </a:accent2>
      <a:accent3>
        <a:srgbClr val="FFC800"/>
      </a:accent3>
      <a:accent4>
        <a:srgbClr val="64BE00"/>
      </a:accent4>
      <a:accent5>
        <a:srgbClr val="00B2FF"/>
      </a:accent5>
      <a:accent6>
        <a:srgbClr val="666666"/>
      </a:accent6>
      <a:hlink>
        <a:srgbClr val="000000"/>
      </a:hlink>
      <a:folHlink>
        <a:srgbClr val="000000"/>
      </a:folHlink>
    </a:clrScheme>
    <a:fontScheme name="夏天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5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45748</TotalTime>
  <Words>2275</Words>
  <Application>Microsoft Office PowerPoint</Application>
  <PresentationFormat>如螢幕大小 (16:9)</PresentationFormat>
  <Paragraphs>357</Paragraphs>
  <Slides>45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2" baseType="lpstr">
      <vt:lpstr>新細明體</vt:lpstr>
      <vt:lpstr>Arial</vt:lpstr>
      <vt:lpstr>Calibri</vt:lpstr>
      <vt:lpstr>Century Gothic</vt:lpstr>
      <vt:lpstr>Tahoma</vt:lpstr>
      <vt:lpstr>Wingdings</vt:lpstr>
      <vt:lpstr>Office Theme</vt:lpstr>
      <vt:lpstr>Python 教學</vt:lpstr>
      <vt:lpstr>Python Control Statement</vt:lpstr>
      <vt:lpstr>Python Control Statement</vt:lpstr>
      <vt:lpstr>Python Control Statement</vt:lpstr>
      <vt:lpstr>Python Control Statement</vt:lpstr>
      <vt:lpstr>Python Control Statement</vt:lpstr>
      <vt:lpstr>Python Control Statement</vt:lpstr>
      <vt:lpstr>Python Control Statement</vt:lpstr>
      <vt:lpstr>Python Control Statement</vt:lpstr>
      <vt:lpstr>Python Control Statement</vt:lpstr>
      <vt:lpstr>Python Control Statement</vt:lpstr>
      <vt:lpstr>Python Control Statement</vt:lpstr>
      <vt:lpstr>Python Control Statement</vt:lpstr>
      <vt:lpstr>Python Functions</vt:lpstr>
      <vt:lpstr>Python Functions</vt:lpstr>
      <vt:lpstr>Python Functions</vt:lpstr>
      <vt:lpstr>Python Functions</vt:lpstr>
      <vt:lpstr>Python Functions</vt:lpstr>
      <vt:lpstr>Python Functions</vt:lpstr>
      <vt:lpstr>Python Class and Object</vt:lpstr>
      <vt:lpstr>Python Class and Object</vt:lpstr>
      <vt:lpstr>Python Class and Object</vt:lpstr>
      <vt:lpstr>Python Class and Object</vt:lpstr>
      <vt:lpstr>Python Class and Object</vt:lpstr>
      <vt:lpstr>Python Class and Object</vt:lpstr>
      <vt:lpstr>Python Class and Object</vt:lpstr>
      <vt:lpstr>Python Class and Object</vt:lpstr>
      <vt:lpstr>Python Class and Object</vt:lpstr>
      <vt:lpstr>ACTS Shell Class Example</vt:lpstr>
      <vt:lpstr>ACTS Shell Class Example</vt:lpstr>
      <vt:lpstr>ACTS Shell Class Example</vt:lpstr>
      <vt:lpstr>ACTS Shell Class Example</vt:lpstr>
      <vt:lpstr>ACTS Shell Class Example</vt:lpstr>
      <vt:lpstr>ACTS Shell Class Example</vt:lpstr>
      <vt:lpstr>ACTS Shell Class Example</vt:lpstr>
      <vt:lpstr>ACTS Shell Class Example</vt:lpstr>
      <vt:lpstr>ACTS Shell Class Example</vt:lpstr>
      <vt:lpstr>ACTS Shell Class Example</vt:lpstr>
      <vt:lpstr>Exercise</vt:lpstr>
      <vt:lpstr>Exercise</vt:lpstr>
      <vt:lpstr>Exercise</vt:lpstr>
      <vt:lpstr>Exercise</vt:lpstr>
      <vt:lpstr>Exercise</vt:lpstr>
      <vt:lpstr>Exercise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Chan</dc:creator>
  <cp:lastModifiedBy>Lorin Yeh</cp:lastModifiedBy>
  <cp:revision>1073</cp:revision>
  <dcterms:created xsi:type="dcterms:W3CDTF">2016-04-20T11:51:06Z</dcterms:created>
  <dcterms:modified xsi:type="dcterms:W3CDTF">2023-12-04T06:49:26Z</dcterms:modified>
</cp:coreProperties>
</file>